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Default Extension="xlsx" ContentType="application/vnd.openxmlformats-officedocument.spreadsheetml.sheet"/>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diagrams/layout4.xml" ContentType="application/vnd.openxmlformats-officedocument.drawingml.diagramLayout+xml"/>
  <Override PartName="/ppt/charts/colors1.xml" ContentType="application/vnd.ms-office.chartcolorstyl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7"/>
  </p:notesMasterIdLst>
  <p:handoutMasterIdLst>
    <p:handoutMasterId r:id="rId58"/>
  </p:handoutMasterIdLst>
  <p:sldIdLst>
    <p:sldId id="287" r:id="rId2"/>
    <p:sldId id="358" r:id="rId3"/>
    <p:sldId id="361" r:id="rId4"/>
    <p:sldId id="363" r:id="rId5"/>
    <p:sldId id="481" r:id="rId6"/>
    <p:sldId id="456" r:id="rId7"/>
    <p:sldId id="365" r:id="rId8"/>
    <p:sldId id="366" r:id="rId9"/>
    <p:sldId id="463" r:id="rId10"/>
    <p:sldId id="482" r:id="rId11"/>
    <p:sldId id="484" r:id="rId12"/>
    <p:sldId id="486" r:id="rId13"/>
    <p:sldId id="539" r:id="rId14"/>
    <p:sldId id="540" r:id="rId15"/>
    <p:sldId id="542" r:id="rId16"/>
    <p:sldId id="541" r:id="rId17"/>
    <p:sldId id="487" r:id="rId18"/>
    <p:sldId id="488" r:id="rId19"/>
    <p:sldId id="459" r:id="rId20"/>
    <p:sldId id="491" r:id="rId21"/>
    <p:sldId id="489" r:id="rId22"/>
    <p:sldId id="490" r:id="rId23"/>
    <p:sldId id="377" r:id="rId24"/>
    <p:sldId id="521" r:id="rId25"/>
    <p:sldId id="522" r:id="rId26"/>
    <p:sldId id="436" r:id="rId27"/>
    <p:sldId id="523" r:id="rId28"/>
    <p:sldId id="524" r:id="rId29"/>
    <p:sldId id="401" r:id="rId30"/>
    <p:sldId id="402" r:id="rId31"/>
    <p:sldId id="525" r:id="rId32"/>
    <p:sldId id="526" r:id="rId33"/>
    <p:sldId id="437" r:id="rId34"/>
    <p:sldId id="409" r:id="rId35"/>
    <p:sldId id="472" r:id="rId36"/>
    <p:sldId id="532" r:id="rId37"/>
    <p:sldId id="461" r:id="rId38"/>
    <p:sldId id="462" r:id="rId39"/>
    <p:sldId id="534" r:id="rId40"/>
    <p:sldId id="466" r:id="rId41"/>
    <p:sldId id="535" r:id="rId42"/>
    <p:sldId id="536" r:id="rId43"/>
    <p:sldId id="467" r:id="rId44"/>
    <p:sldId id="537" r:id="rId45"/>
    <p:sldId id="538" r:id="rId46"/>
    <p:sldId id="543" r:id="rId47"/>
    <p:sldId id="544" r:id="rId48"/>
    <p:sldId id="545" r:id="rId49"/>
    <p:sldId id="546" r:id="rId50"/>
    <p:sldId id="548" r:id="rId51"/>
    <p:sldId id="550" r:id="rId52"/>
    <p:sldId id="547" r:id="rId53"/>
    <p:sldId id="549" r:id="rId54"/>
    <p:sldId id="551" r:id="rId55"/>
    <p:sldId id="480" r:id="rId56"/>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0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0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0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000" kern="1200">
        <a:solidFill>
          <a:schemeClr val="tx1"/>
        </a:solidFill>
        <a:latin typeface="Arial" pitchFamily="34" charset="0"/>
        <a:ea typeface="+mn-ea"/>
        <a:cs typeface="Arial" pitchFamily="34" charset="0"/>
      </a:defRPr>
    </a:lvl5pPr>
    <a:lvl6pPr marL="2286000" algn="l" defTabSz="914400" rtl="0" eaLnBrk="1" latinLnBrk="0" hangingPunct="1">
      <a:defRPr sz="2000" kern="1200">
        <a:solidFill>
          <a:schemeClr val="tx1"/>
        </a:solidFill>
        <a:latin typeface="Arial" pitchFamily="34" charset="0"/>
        <a:ea typeface="+mn-ea"/>
        <a:cs typeface="Arial" pitchFamily="34" charset="0"/>
      </a:defRPr>
    </a:lvl6pPr>
    <a:lvl7pPr marL="2743200" algn="l" defTabSz="914400" rtl="0" eaLnBrk="1" latinLnBrk="0" hangingPunct="1">
      <a:defRPr sz="2000" kern="1200">
        <a:solidFill>
          <a:schemeClr val="tx1"/>
        </a:solidFill>
        <a:latin typeface="Arial" pitchFamily="34" charset="0"/>
        <a:ea typeface="+mn-ea"/>
        <a:cs typeface="Arial" pitchFamily="34" charset="0"/>
      </a:defRPr>
    </a:lvl7pPr>
    <a:lvl8pPr marL="3200400" algn="l" defTabSz="914400" rtl="0" eaLnBrk="1" latinLnBrk="0" hangingPunct="1">
      <a:defRPr sz="2000" kern="1200">
        <a:solidFill>
          <a:schemeClr val="tx1"/>
        </a:solidFill>
        <a:latin typeface="Arial" pitchFamily="34" charset="0"/>
        <a:ea typeface="+mn-ea"/>
        <a:cs typeface="Arial" pitchFamily="34" charset="0"/>
      </a:defRPr>
    </a:lvl8pPr>
    <a:lvl9pPr marL="3657600" algn="l" defTabSz="914400" rtl="0" eaLnBrk="1" latinLnBrk="0" hangingPunct="1">
      <a:defRPr sz="20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84">
          <p15:clr>
            <a:srgbClr val="A4A3A4"/>
          </p15:clr>
        </p15:guide>
        <p15:guide id="2" pos="2880">
          <p15:clr>
            <a:srgbClr val="A4A3A4"/>
          </p15:clr>
        </p15:guide>
      </p15:sldGuideLst>
    </p:ext>
    <p:ext uri="{2D200454-40CA-4A62-9FC3-DE9A4176ACB9}">
      <p15:notesGuideLst xmlns:p15="http://schemas.microsoft.com/office/powerpoint/2012/main" xmlns="">
        <p15:guide id="1" orient="horz" pos="291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69BD1"/>
    <a:srgbClr val="47CCE1"/>
    <a:srgbClr val="3596EF"/>
    <a:srgbClr val="FF9900"/>
    <a:srgbClr val="FFFF00"/>
    <a:srgbClr val="FFCC00"/>
    <a:srgbClr val="FFFFCC"/>
    <a:srgbClr val="FFCCFF"/>
    <a:srgbClr val="0000CC"/>
    <a:srgbClr val="FFFF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85213" autoAdjust="0"/>
  </p:normalViewPr>
  <p:slideViewPr>
    <p:cSldViewPr snapToGrid="0">
      <p:cViewPr varScale="1">
        <p:scale>
          <a:sx n="37" d="100"/>
          <a:sy n="37" d="100"/>
        </p:scale>
        <p:origin x="-666" y="-78"/>
      </p:cViewPr>
      <p:guideLst>
        <p:guide orient="horz" pos="2184"/>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4" d="100"/>
          <a:sy n="54" d="100"/>
        </p:scale>
        <p:origin x="-2928" y="-84"/>
      </p:cViewPr>
      <p:guideLst>
        <p:guide orient="horz" pos="2912"/>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layout/>
      <c:spPr>
        <a:noFill/>
        <a:ln>
          <a:noFill/>
        </a:ln>
        <a:effectLst/>
      </c:spPr>
      <c:txPr>
        <a:bodyPr rot="0" spcFirstLastPara="1" vertOverflow="ellipsis" horzOverflow="overflow" vert="horz" wrap="square" anchor="ctr" anchorCtr="1"/>
        <a:lstStyle/>
        <a:p>
          <a:pPr>
            <a:defRPr lang="zh-CN" sz="2130" b="1" i="0" u="none" strike="noStrike" kern="1200" spc="0" normalizeH="0" baseline="0">
              <a:solidFill>
                <a:schemeClr val="dk1">
                  <a:lumMod val="50000"/>
                  <a:lumOff val="50000"/>
                </a:schemeClr>
              </a:solidFill>
              <a:latin typeface="+mj-lt"/>
              <a:ea typeface="+mj-ea"/>
              <a:cs typeface="+mj-cs"/>
            </a:defRPr>
          </a:pPr>
          <a:endParaRPr lang="zh-CN"/>
        </a:p>
      </c:txPr>
    </c:title>
    <c:plotArea>
      <c:layout/>
      <c:pieChart>
        <c:varyColors val="1"/>
        <c:ser>
          <c:idx val="0"/>
          <c:order val="0"/>
          <c:tx>
            <c:strRef>
              <c:f>Sheet1!$B$1</c:f>
              <c:strCache>
                <c:ptCount val="1"/>
                <c:pt idx="0">
                  <c:v>人员组成</c:v>
                </c:pt>
              </c:strCache>
            </c:strRef>
          </c:tx>
          <c:spPr>
            <a:effectLst/>
          </c:spPr>
          <c:dPt>
            <c:idx val="0"/>
            <c:spPr>
              <a:gradFill>
                <a:gsLst>
                  <a:gs pos="100000">
                    <a:schemeClr val="accent1">
                      <a:lumMod val="60000"/>
                      <a:lumOff val="40000"/>
                    </a:schemeClr>
                  </a:gs>
                  <a:gs pos="0">
                    <a:schemeClr val="accent1"/>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1-C2BF-49F0-A0CA-7175D9F9E7A0}"/>
              </c:ext>
            </c:extLst>
          </c:dPt>
          <c:dPt>
            <c:idx val="1"/>
            <c:spPr>
              <a:gradFill>
                <a:gsLst>
                  <a:gs pos="100000">
                    <a:schemeClr val="accent2">
                      <a:lumMod val="60000"/>
                      <a:lumOff val="40000"/>
                    </a:schemeClr>
                  </a:gs>
                  <a:gs pos="0">
                    <a:schemeClr val="accent2"/>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3-C2BF-49F0-A0CA-7175D9F9E7A0}"/>
              </c:ext>
            </c:extLst>
          </c:dPt>
          <c:dPt>
            <c:idx val="2"/>
            <c:spPr>
              <a:gradFill>
                <a:gsLst>
                  <a:gs pos="100000">
                    <a:schemeClr val="accent3">
                      <a:lumMod val="60000"/>
                      <a:lumOff val="40000"/>
                    </a:schemeClr>
                  </a:gs>
                  <a:gs pos="0">
                    <a:schemeClr val="accent3"/>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5-C2BF-49F0-A0CA-7175D9F9E7A0}"/>
              </c:ext>
            </c:extLst>
          </c:dPt>
          <c:dLbls>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chemeClr val="dk1">
                        <a:lumMod val="75000"/>
                        <a:lumOff val="25000"/>
                      </a:schemeClr>
                    </a:solidFill>
                    <a:latin typeface="+mn-lt"/>
                    <a:ea typeface="+mn-ea"/>
                    <a:cs typeface="+mn-cs"/>
                  </a:defRPr>
                </a:pPr>
                <a:endParaRPr lang="zh-CN"/>
              </a:p>
            </c:txPr>
            <c:dLblPos val="inEnd"/>
            <c:showPercent val="1"/>
            <c:showLeaderLines val="1"/>
            <c:leaderLines>
              <c:spPr>
                <a:ln w="9525" cap="flat" cmpd="sng" algn="ctr">
                  <a:solidFill>
                    <a:schemeClr val="dk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Sheet1!$A$2:$A$4</c:f>
              <c:strCache>
                <c:ptCount val="3"/>
                <c:pt idx="0">
                  <c:v>研究生及以上</c:v>
                </c:pt>
                <c:pt idx="1">
                  <c:v>本科学历</c:v>
                </c:pt>
                <c:pt idx="2">
                  <c:v>其他</c:v>
                </c:pt>
              </c:strCache>
            </c:strRef>
          </c:cat>
          <c:val>
            <c:numRef>
              <c:f>Sheet1!$B$2:$B$4</c:f>
              <c:numCache>
                <c:formatCode>General</c:formatCode>
                <c:ptCount val="3"/>
                <c:pt idx="0">
                  <c:v>40</c:v>
                </c:pt>
                <c:pt idx="1">
                  <c:v>55</c:v>
                </c:pt>
                <c:pt idx="2">
                  <c:v>5</c:v>
                </c:pt>
              </c:numCache>
            </c:numRef>
          </c:val>
          <c:extLst xmlns:c16r2="http://schemas.microsoft.com/office/drawing/2015/06/chart">
            <c:ext xmlns:c16="http://schemas.microsoft.com/office/drawing/2014/chart" uri="{C3380CC4-5D6E-409C-BE32-E72D297353CC}">
              <c16:uniqueId val="{00000006-C2BF-49F0-A0CA-7175D9F9E7A0}"/>
            </c:ext>
          </c:extLst>
        </c:ser>
        <c:dLbls>
          <c:showPercent val="1"/>
        </c:dLbls>
        <c:firstSliceAng val="0"/>
      </c:pieChart>
      <c:spPr>
        <a:noFill/>
        <a:ln>
          <a:noFill/>
        </a:ln>
        <a:effectLst/>
      </c:spPr>
    </c:plotArea>
    <c:legend>
      <c:legendPos val="r"/>
      <c:layout/>
      <c:spPr>
        <a:solidFill>
          <a:schemeClr val="lt1">
            <a:alpha val="50000"/>
          </a:schemeClr>
        </a:solidFill>
        <a:ln>
          <a:noFill/>
        </a:ln>
        <a:effectLst/>
      </c:spPr>
      <c:txPr>
        <a:bodyPr rot="0" spcFirstLastPara="1" vertOverflow="ellipsis" horzOverflow="overflow" vert="horz" wrap="square" anchor="ctr" anchorCtr="1"/>
        <a:lstStyle/>
        <a:p>
          <a:pPr>
            <a:defRPr lang="zh-CN" sz="1195" b="0" i="0" u="none" strike="noStrike" kern="1200" baseline="0">
              <a:solidFill>
                <a:schemeClr val="dk1">
                  <a:lumMod val="65000"/>
                  <a:lumOff val="35000"/>
                </a:schemeClr>
              </a:solidFill>
              <a:latin typeface="+mn-lt"/>
              <a:ea typeface="+mn-ea"/>
              <a:cs typeface="+mn-cs"/>
            </a:defRPr>
          </a:pPr>
          <a:endParaRPr lang="zh-CN"/>
        </a:p>
      </c:txPr>
    </c:legend>
    <c:plotVisOnly val="1"/>
    <c:dispBlanksAs val="zero"/>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 Id="rId4" Type="http://schemas.openxmlformats.org/officeDocument/2006/relationships/image" Target="../media/image30.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 Id="rId4" Type="http://schemas.openxmlformats.org/officeDocument/2006/relationships/image" Target="../media/image30.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 Id="rId4" Type="http://schemas.openxmlformats.org/officeDocument/2006/relationships/image" Target="../media/image30.pn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 Id="rId4" Type="http://schemas.openxmlformats.org/officeDocument/2006/relationships/image" Target="../media/image30.png"/></Relationships>
</file>

<file path=ppt/diagrams/_rels/data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4" Type="http://schemas.openxmlformats.org/officeDocument/2006/relationships/image" Target="../media/image92.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28EDC3-A058-4546-AA0E-82CB96FC843B}" type="doc">
      <dgm:prSet loTypeId="urn:microsoft.com/office/officeart/2005/8/layout/vList3#1" loCatId="list" qsTypeId="urn:microsoft.com/office/officeart/2005/8/quickstyle/simple1#1" qsCatId="simple" csTypeId="urn:microsoft.com/office/officeart/2005/8/colors/accent1_2#1" csCatId="accent1" phldr="1"/>
      <dgm:spPr/>
      <dgm:t>
        <a:bodyPr/>
        <a:lstStyle/>
        <a:p>
          <a:endParaRPr lang="zh-CN" altLang="en-US"/>
        </a:p>
      </dgm:t>
    </dgm:pt>
    <dgm:pt modelId="{0C92EA7E-C3DA-4934-B2DD-2C584348C522}">
      <dgm:prSet custT="1"/>
      <dgm:spPr/>
      <dgm:t>
        <a:bodyPr/>
        <a:lstStyle/>
        <a:p>
          <a:pPr algn="l"/>
          <a:r>
            <a:rPr lang="zh-CN" altLang="en-US" sz="2800" dirty="0">
              <a:solidFill>
                <a:srgbClr val="FF0000"/>
              </a:solidFill>
              <a:latin typeface="黑体" pitchFamily="49" charset="-122"/>
              <a:ea typeface="黑体" pitchFamily="49" charset="-122"/>
            </a:rPr>
            <a:t>（一）中小河流预警预报系统</a:t>
          </a:r>
        </a:p>
      </dgm:t>
    </dgm:pt>
    <dgm:pt modelId="{92AB5E38-B628-428C-93CE-4E821231D575}" type="parTrans" cxnId="{72469A26-06B3-44C0-813A-BF1B72772398}">
      <dgm:prSet/>
      <dgm:spPr/>
      <dgm:t>
        <a:bodyPr/>
        <a:lstStyle/>
        <a:p>
          <a:endParaRPr lang="zh-CN" altLang="en-US"/>
        </a:p>
      </dgm:t>
    </dgm:pt>
    <dgm:pt modelId="{626FBEC7-291E-4301-9CF8-84FA73C2C2A4}" type="sibTrans" cxnId="{72469A26-06B3-44C0-813A-BF1B72772398}">
      <dgm:prSet/>
      <dgm:spPr/>
      <dgm:t>
        <a:bodyPr/>
        <a:lstStyle/>
        <a:p>
          <a:endParaRPr lang="zh-CN" altLang="en-US"/>
        </a:p>
      </dgm:t>
    </dgm:pt>
    <dgm:pt modelId="{4B4FEACD-CF25-4AC0-8774-6857B72F11C6}">
      <dgm:prSet custT="1"/>
      <dgm:spPr/>
      <dgm:t>
        <a:bodyPr/>
        <a:lstStyle/>
        <a:p>
          <a:pPr algn="l"/>
          <a:r>
            <a:rPr lang="zh-CN" altLang="en-US" sz="2800" dirty="0">
              <a:latin typeface="黑体" pitchFamily="49" charset="-122"/>
              <a:ea typeface="黑体" pitchFamily="49" charset="-122"/>
            </a:rPr>
            <a:t>（二）山洪灾害防治项目</a:t>
          </a:r>
        </a:p>
      </dgm:t>
    </dgm:pt>
    <dgm:pt modelId="{44C5044A-2BF9-4254-91F3-7A8C48F8101D}" type="parTrans" cxnId="{7C269D7E-93EC-4775-8FCB-952583B83B51}">
      <dgm:prSet/>
      <dgm:spPr/>
      <dgm:t>
        <a:bodyPr/>
        <a:lstStyle/>
        <a:p>
          <a:endParaRPr lang="zh-CN" altLang="en-US"/>
        </a:p>
      </dgm:t>
    </dgm:pt>
    <dgm:pt modelId="{481DF8FE-0718-4FFD-8E5A-7D97047DE65F}" type="sibTrans" cxnId="{7C269D7E-93EC-4775-8FCB-952583B83B51}">
      <dgm:prSet/>
      <dgm:spPr/>
      <dgm:t>
        <a:bodyPr/>
        <a:lstStyle/>
        <a:p>
          <a:endParaRPr lang="zh-CN" altLang="en-US"/>
        </a:p>
      </dgm:t>
    </dgm:pt>
    <dgm:pt modelId="{97EF0770-EF58-40CA-9A3A-189A86814F09}">
      <dgm:prSet custT="1"/>
      <dgm:spPr/>
      <dgm:t>
        <a:bodyPr/>
        <a:lstStyle/>
        <a:p>
          <a:pPr algn="l"/>
          <a:r>
            <a:rPr lang="zh-CN" altLang="en-US" sz="2800" dirty="0">
              <a:latin typeface="黑体" pitchFamily="49" charset="-122"/>
              <a:ea typeface="黑体" pitchFamily="49" charset="-122"/>
            </a:rPr>
            <a:t>（三）水资源管理系统</a:t>
          </a:r>
        </a:p>
      </dgm:t>
    </dgm:pt>
    <dgm:pt modelId="{17B7FEAA-6A96-4DD4-B4F4-E9607CCCCF0C}" type="parTrans" cxnId="{1C5A4C1E-83D2-4F14-A0C8-6D42833EBD2D}">
      <dgm:prSet/>
      <dgm:spPr/>
      <dgm:t>
        <a:bodyPr/>
        <a:lstStyle/>
        <a:p>
          <a:endParaRPr lang="zh-CN" altLang="en-US"/>
        </a:p>
      </dgm:t>
    </dgm:pt>
    <dgm:pt modelId="{E912572F-3161-4AE5-A2C1-5611E590B4CB}" type="sibTrans" cxnId="{1C5A4C1E-83D2-4F14-A0C8-6D42833EBD2D}">
      <dgm:prSet/>
      <dgm:spPr/>
      <dgm:t>
        <a:bodyPr/>
        <a:lstStyle/>
        <a:p>
          <a:endParaRPr lang="zh-CN" altLang="en-US"/>
        </a:p>
      </dgm:t>
    </dgm:pt>
    <dgm:pt modelId="{20D42D39-1537-4584-AB29-4796935FEBE7}">
      <dgm:prSet custT="1"/>
      <dgm:spPr/>
      <dgm:t>
        <a:bodyPr/>
        <a:lstStyle/>
        <a:p>
          <a:pPr algn="l"/>
          <a:r>
            <a:rPr lang="zh-CN" altLang="en-US" sz="2800" dirty="0">
              <a:latin typeface="黑体" pitchFamily="49" charset="-122"/>
              <a:ea typeface="黑体" pitchFamily="49" charset="-122"/>
            </a:rPr>
            <a:t>（四）</a:t>
          </a:r>
          <a:r>
            <a:rPr lang="zh-CN" altLang="en-US" sz="2800" b="1" dirty="0">
              <a:solidFill>
                <a:schemeClr val="bg1"/>
              </a:solidFill>
              <a:latin typeface="黑体" pitchFamily="49" charset="-122"/>
              <a:ea typeface="黑体" pitchFamily="49" charset="-122"/>
            </a:rPr>
            <a:t>水文抗旱业务系统</a:t>
          </a:r>
          <a:endParaRPr lang="zh-CN" altLang="en-US" sz="2800" dirty="0">
            <a:latin typeface="黑体" pitchFamily="49" charset="-122"/>
            <a:ea typeface="黑体" pitchFamily="49" charset="-122"/>
          </a:endParaRPr>
        </a:p>
      </dgm:t>
    </dgm:pt>
    <dgm:pt modelId="{34D850B6-910A-46BB-91FD-87B4F9FAB02E}" type="parTrans" cxnId="{C079C5DC-3B78-434F-92C7-674F0D885708}">
      <dgm:prSet/>
      <dgm:spPr/>
      <dgm:t>
        <a:bodyPr/>
        <a:lstStyle/>
        <a:p>
          <a:endParaRPr lang="zh-CN" altLang="en-US"/>
        </a:p>
      </dgm:t>
    </dgm:pt>
    <dgm:pt modelId="{86AD60AB-109C-4945-82C8-67872C70F672}" type="sibTrans" cxnId="{C079C5DC-3B78-434F-92C7-674F0D885708}">
      <dgm:prSet/>
      <dgm:spPr/>
      <dgm:t>
        <a:bodyPr/>
        <a:lstStyle/>
        <a:p>
          <a:endParaRPr lang="zh-CN" altLang="en-US"/>
        </a:p>
      </dgm:t>
    </dgm:pt>
    <dgm:pt modelId="{40D180FF-A0D6-4246-A253-C35050E71C25}" type="pres">
      <dgm:prSet presAssocID="{EB28EDC3-A058-4546-AA0E-82CB96FC843B}" presName="linearFlow" presStyleCnt="0">
        <dgm:presLayoutVars>
          <dgm:dir/>
          <dgm:resizeHandles val="exact"/>
        </dgm:presLayoutVars>
      </dgm:prSet>
      <dgm:spPr/>
      <dgm:t>
        <a:bodyPr/>
        <a:lstStyle/>
        <a:p>
          <a:endParaRPr lang="zh-CN" altLang="en-US"/>
        </a:p>
      </dgm:t>
    </dgm:pt>
    <dgm:pt modelId="{09E1A4A6-BE26-4B3D-AB49-04C668F256D9}" type="pres">
      <dgm:prSet presAssocID="{0C92EA7E-C3DA-4934-B2DD-2C584348C522}" presName="composite" presStyleCnt="0"/>
      <dgm:spPr/>
    </dgm:pt>
    <dgm:pt modelId="{54B164B6-B3A0-4307-A0EB-BB1F325FEB28}" type="pres">
      <dgm:prSet presAssocID="{0C92EA7E-C3DA-4934-B2DD-2C584348C522}" presName="imgShp" presStyleLbl="fgImgPlace1" presStyleIdx="0" presStyleCnt="4"/>
      <dgm:spPr>
        <a:blipFill>
          <a:blip xmlns:r="http://schemas.openxmlformats.org/officeDocument/2006/relationships" r:embed="rId1"/>
          <a:srcRect/>
          <a:stretch>
            <a:fillRect l="-25000" r="-25000"/>
          </a:stretch>
        </a:blipFill>
      </dgm:spPr>
    </dgm:pt>
    <dgm:pt modelId="{9557E5E4-9374-499E-8178-3D36E23DAA91}" type="pres">
      <dgm:prSet presAssocID="{0C92EA7E-C3DA-4934-B2DD-2C584348C522}" presName="txShp" presStyleLbl="node1" presStyleIdx="0" presStyleCnt="4">
        <dgm:presLayoutVars>
          <dgm:bulletEnabled val="1"/>
        </dgm:presLayoutVars>
      </dgm:prSet>
      <dgm:spPr/>
      <dgm:t>
        <a:bodyPr/>
        <a:lstStyle/>
        <a:p>
          <a:endParaRPr lang="zh-CN" altLang="en-US"/>
        </a:p>
      </dgm:t>
    </dgm:pt>
    <dgm:pt modelId="{65DE934E-902D-49EC-A2E0-81A4D6B641C7}" type="pres">
      <dgm:prSet presAssocID="{626FBEC7-291E-4301-9CF8-84FA73C2C2A4}" presName="spacing" presStyleCnt="0"/>
      <dgm:spPr/>
    </dgm:pt>
    <dgm:pt modelId="{4B8DD2E3-558C-4C95-AA6B-345A18704802}" type="pres">
      <dgm:prSet presAssocID="{4B4FEACD-CF25-4AC0-8774-6857B72F11C6}" presName="composite" presStyleCnt="0"/>
      <dgm:spPr/>
    </dgm:pt>
    <dgm:pt modelId="{A71179B3-1D4B-417A-B312-78C5F1682071}" type="pres">
      <dgm:prSet presAssocID="{4B4FEACD-CF25-4AC0-8774-6857B72F11C6}" presName="imgShp" presStyleLbl="fgImgPlace1" presStyleIdx="1" presStyleCnt="4"/>
      <dgm:spPr>
        <a:blipFill rotWithShape="1">
          <a:blip xmlns:r="http://schemas.openxmlformats.org/officeDocument/2006/relationships" r:embed="rId2"/>
          <a:stretch>
            <a:fillRect/>
          </a:stretch>
        </a:blipFill>
      </dgm:spPr>
    </dgm:pt>
    <dgm:pt modelId="{39A5ED64-5639-4CB0-9D53-9F6397D25C1D}" type="pres">
      <dgm:prSet presAssocID="{4B4FEACD-CF25-4AC0-8774-6857B72F11C6}" presName="txShp" presStyleLbl="node1" presStyleIdx="1" presStyleCnt="4">
        <dgm:presLayoutVars>
          <dgm:bulletEnabled val="1"/>
        </dgm:presLayoutVars>
      </dgm:prSet>
      <dgm:spPr/>
      <dgm:t>
        <a:bodyPr/>
        <a:lstStyle/>
        <a:p>
          <a:endParaRPr lang="zh-CN" altLang="en-US"/>
        </a:p>
      </dgm:t>
    </dgm:pt>
    <dgm:pt modelId="{8629D897-B7ED-4B1B-B01E-EAFAEA59BD63}" type="pres">
      <dgm:prSet presAssocID="{481DF8FE-0718-4FFD-8E5A-7D97047DE65F}" presName="spacing" presStyleCnt="0"/>
      <dgm:spPr/>
    </dgm:pt>
    <dgm:pt modelId="{2175C7B8-B41F-4225-A185-CF0B2F1B264F}" type="pres">
      <dgm:prSet presAssocID="{97EF0770-EF58-40CA-9A3A-189A86814F09}" presName="composite" presStyleCnt="0"/>
      <dgm:spPr/>
    </dgm:pt>
    <dgm:pt modelId="{E0F103A7-DFD5-4410-B6D9-380E4DEAB46F}" type="pres">
      <dgm:prSet presAssocID="{97EF0770-EF58-40CA-9A3A-189A86814F09}" presName="imgShp" presStyleLbl="fgImgPlace1" presStyleIdx="2" presStyleCnt="4"/>
      <dgm:spPr>
        <a:blipFill>
          <a:blip xmlns:r="http://schemas.openxmlformats.org/officeDocument/2006/relationships" r:embed="rId3"/>
          <a:srcRect/>
          <a:stretch>
            <a:fillRect l="-35000" r="-35000"/>
          </a:stretch>
        </a:blipFill>
      </dgm:spPr>
    </dgm:pt>
    <dgm:pt modelId="{6A9FEA75-CDD9-4294-A212-3BDDB3A3591A}" type="pres">
      <dgm:prSet presAssocID="{97EF0770-EF58-40CA-9A3A-189A86814F09}" presName="txShp" presStyleLbl="node1" presStyleIdx="2" presStyleCnt="4">
        <dgm:presLayoutVars>
          <dgm:bulletEnabled val="1"/>
        </dgm:presLayoutVars>
      </dgm:prSet>
      <dgm:spPr/>
      <dgm:t>
        <a:bodyPr/>
        <a:lstStyle/>
        <a:p>
          <a:endParaRPr lang="zh-CN" altLang="en-US"/>
        </a:p>
      </dgm:t>
    </dgm:pt>
    <dgm:pt modelId="{878028BB-324A-4B2A-9D02-A74208EBFE33}" type="pres">
      <dgm:prSet presAssocID="{E912572F-3161-4AE5-A2C1-5611E590B4CB}" presName="spacing" presStyleCnt="0"/>
      <dgm:spPr/>
    </dgm:pt>
    <dgm:pt modelId="{65119CE3-FEC5-4122-B26A-AE5C40C6D6A0}" type="pres">
      <dgm:prSet presAssocID="{20D42D39-1537-4584-AB29-4796935FEBE7}" presName="composite" presStyleCnt="0"/>
      <dgm:spPr/>
    </dgm:pt>
    <dgm:pt modelId="{24905BD9-CF4B-4555-94E6-D24A6CEC2C90}" type="pres">
      <dgm:prSet presAssocID="{20D42D39-1537-4584-AB29-4796935FEBE7}"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34000" r="-34000"/>
          </a:stretch>
        </a:blipFill>
      </dgm:spPr>
    </dgm:pt>
    <dgm:pt modelId="{AEAF0AED-BF0A-4773-A34D-6BA6EC32D1C7}" type="pres">
      <dgm:prSet presAssocID="{20D42D39-1537-4584-AB29-4796935FEBE7}" presName="txShp" presStyleLbl="node1" presStyleIdx="3" presStyleCnt="4">
        <dgm:presLayoutVars>
          <dgm:bulletEnabled val="1"/>
        </dgm:presLayoutVars>
      </dgm:prSet>
      <dgm:spPr/>
      <dgm:t>
        <a:bodyPr/>
        <a:lstStyle/>
        <a:p>
          <a:endParaRPr lang="zh-CN" altLang="en-US"/>
        </a:p>
      </dgm:t>
    </dgm:pt>
  </dgm:ptLst>
  <dgm:cxnLst>
    <dgm:cxn modelId="{C079C5DC-3B78-434F-92C7-674F0D885708}" srcId="{EB28EDC3-A058-4546-AA0E-82CB96FC843B}" destId="{20D42D39-1537-4584-AB29-4796935FEBE7}" srcOrd="3" destOrd="0" parTransId="{34D850B6-910A-46BB-91FD-87B4F9FAB02E}" sibTransId="{86AD60AB-109C-4945-82C8-67872C70F672}"/>
    <dgm:cxn modelId="{A8BEA789-6CC3-420F-BF21-D66CF7B4445C}" type="presOf" srcId="{20D42D39-1537-4584-AB29-4796935FEBE7}" destId="{AEAF0AED-BF0A-4773-A34D-6BA6EC32D1C7}" srcOrd="0" destOrd="0" presId="urn:microsoft.com/office/officeart/2005/8/layout/vList3#1"/>
    <dgm:cxn modelId="{1C5A4C1E-83D2-4F14-A0C8-6D42833EBD2D}" srcId="{EB28EDC3-A058-4546-AA0E-82CB96FC843B}" destId="{97EF0770-EF58-40CA-9A3A-189A86814F09}" srcOrd="2" destOrd="0" parTransId="{17B7FEAA-6A96-4DD4-B4F4-E9607CCCCF0C}" sibTransId="{E912572F-3161-4AE5-A2C1-5611E590B4CB}"/>
    <dgm:cxn modelId="{7C269D7E-93EC-4775-8FCB-952583B83B51}" srcId="{EB28EDC3-A058-4546-AA0E-82CB96FC843B}" destId="{4B4FEACD-CF25-4AC0-8774-6857B72F11C6}" srcOrd="1" destOrd="0" parTransId="{44C5044A-2BF9-4254-91F3-7A8C48F8101D}" sibTransId="{481DF8FE-0718-4FFD-8E5A-7D97047DE65F}"/>
    <dgm:cxn modelId="{9CE0A92E-D8F7-42B0-989D-ADEADD090713}" type="presOf" srcId="{97EF0770-EF58-40CA-9A3A-189A86814F09}" destId="{6A9FEA75-CDD9-4294-A212-3BDDB3A3591A}" srcOrd="0" destOrd="0" presId="urn:microsoft.com/office/officeart/2005/8/layout/vList3#1"/>
    <dgm:cxn modelId="{8157B59B-D4F2-4FBA-BA3B-64100A70C167}" type="presOf" srcId="{4B4FEACD-CF25-4AC0-8774-6857B72F11C6}" destId="{39A5ED64-5639-4CB0-9D53-9F6397D25C1D}" srcOrd="0" destOrd="0" presId="urn:microsoft.com/office/officeart/2005/8/layout/vList3#1"/>
    <dgm:cxn modelId="{FDB465ED-B636-43DD-BF52-3C5527CD8C51}" type="presOf" srcId="{0C92EA7E-C3DA-4934-B2DD-2C584348C522}" destId="{9557E5E4-9374-499E-8178-3D36E23DAA91}" srcOrd="0" destOrd="0" presId="urn:microsoft.com/office/officeart/2005/8/layout/vList3#1"/>
    <dgm:cxn modelId="{349E3F14-8221-456C-A4F5-EDB82600A1CC}" type="presOf" srcId="{EB28EDC3-A058-4546-AA0E-82CB96FC843B}" destId="{40D180FF-A0D6-4246-A253-C35050E71C25}" srcOrd="0" destOrd="0" presId="urn:microsoft.com/office/officeart/2005/8/layout/vList3#1"/>
    <dgm:cxn modelId="{72469A26-06B3-44C0-813A-BF1B72772398}" srcId="{EB28EDC3-A058-4546-AA0E-82CB96FC843B}" destId="{0C92EA7E-C3DA-4934-B2DD-2C584348C522}" srcOrd="0" destOrd="0" parTransId="{92AB5E38-B628-428C-93CE-4E821231D575}" sibTransId="{626FBEC7-291E-4301-9CF8-84FA73C2C2A4}"/>
    <dgm:cxn modelId="{2F98DD40-0273-42DA-BA63-ACB5A40AA540}" type="presParOf" srcId="{40D180FF-A0D6-4246-A253-C35050E71C25}" destId="{09E1A4A6-BE26-4B3D-AB49-04C668F256D9}" srcOrd="0" destOrd="0" presId="urn:microsoft.com/office/officeart/2005/8/layout/vList3#1"/>
    <dgm:cxn modelId="{EE237AAA-1B50-4037-8896-C056AF125478}" type="presParOf" srcId="{09E1A4A6-BE26-4B3D-AB49-04C668F256D9}" destId="{54B164B6-B3A0-4307-A0EB-BB1F325FEB28}" srcOrd="0" destOrd="0" presId="urn:microsoft.com/office/officeart/2005/8/layout/vList3#1"/>
    <dgm:cxn modelId="{CB6ED124-4848-4D72-90B7-C0F709BCBFE5}" type="presParOf" srcId="{09E1A4A6-BE26-4B3D-AB49-04C668F256D9}" destId="{9557E5E4-9374-499E-8178-3D36E23DAA91}" srcOrd="1" destOrd="0" presId="urn:microsoft.com/office/officeart/2005/8/layout/vList3#1"/>
    <dgm:cxn modelId="{BCBAAB80-7AF8-4C16-9741-A85D2D2027D0}" type="presParOf" srcId="{40D180FF-A0D6-4246-A253-C35050E71C25}" destId="{65DE934E-902D-49EC-A2E0-81A4D6B641C7}" srcOrd="1" destOrd="0" presId="urn:microsoft.com/office/officeart/2005/8/layout/vList3#1"/>
    <dgm:cxn modelId="{902937F1-0254-4DFB-A780-29B5AE39CFE6}" type="presParOf" srcId="{40D180FF-A0D6-4246-A253-C35050E71C25}" destId="{4B8DD2E3-558C-4C95-AA6B-345A18704802}" srcOrd="2" destOrd="0" presId="urn:microsoft.com/office/officeart/2005/8/layout/vList3#1"/>
    <dgm:cxn modelId="{906A2B0A-08DB-453B-9A9A-CB64D8F4D8B6}" type="presParOf" srcId="{4B8DD2E3-558C-4C95-AA6B-345A18704802}" destId="{A71179B3-1D4B-417A-B312-78C5F1682071}" srcOrd="0" destOrd="0" presId="urn:microsoft.com/office/officeart/2005/8/layout/vList3#1"/>
    <dgm:cxn modelId="{8AB4CA1C-9A3A-42FD-945B-6CC64A1C6C64}" type="presParOf" srcId="{4B8DD2E3-558C-4C95-AA6B-345A18704802}" destId="{39A5ED64-5639-4CB0-9D53-9F6397D25C1D}" srcOrd="1" destOrd="0" presId="urn:microsoft.com/office/officeart/2005/8/layout/vList3#1"/>
    <dgm:cxn modelId="{DFB5A7DA-2DFF-4DE8-B73F-A8EECFFCFC11}" type="presParOf" srcId="{40D180FF-A0D6-4246-A253-C35050E71C25}" destId="{8629D897-B7ED-4B1B-B01E-EAFAEA59BD63}" srcOrd="3" destOrd="0" presId="urn:microsoft.com/office/officeart/2005/8/layout/vList3#1"/>
    <dgm:cxn modelId="{75E515EB-5685-4286-BA1A-CED8DB3A3518}" type="presParOf" srcId="{40D180FF-A0D6-4246-A253-C35050E71C25}" destId="{2175C7B8-B41F-4225-A185-CF0B2F1B264F}" srcOrd="4" destOrd="0" presId="urn:microsoft.com/office/officeart/2005/8/layout/vList3#1"/>
    <dgm:cxn modelId="{8B66E43E-F257-4372-AB76-AAF31059BFED}" type="presParOf" srcId="{2175C7B8-B41F-4225-A185-CF0B2F1B264F}" destId="{E0F103A7-DFD5-4410-B6D9-380E4DEAB46F}" srcOrd="0" destOrd="0" presId="urn:microsoft.com/office/officeart/2005/8/layout/vList3#1"/>
    <dgm:cxn modelId="{AA553AB9-C4A7-4B3B-B1AC-5B8931AC36B8}" type="presParOf" srcId="{2175C7B8-B41F-4225-A185-CF0B2F1B264F}" destId="{6A9FEA75-CDD9-4294-A212-3BDDB3A3591A}" srcOrd="1" destOrd="0" presId="urn:microsoft.com/office/officeart/2005/8/layout/vList3#1"/>
    <dgm:cxn modelId="{627BA20A-F5B7-4611-998C-E0EE6586A30D}" type="presParOf" srcId="{40D180FF-A0D6-4246-A253-C35050E71C25}" destId="{878028BB-324A-4B2A-9D02-A74208EBFE33}" srcOrd="5" destOrd="0" presId="urn:microsoft.com/office/officeart/2005/8/layout/vList3#1"/>
    <dgm:cxn modelId="{27AF6B60-57E6-402F-A9DD-D61F7CB65EE5}" type="presParOf" srcId="{40D180FF-A0D6-4246-A253-C35050E71C25}" destId="{65119CE3-FEC5-4122-B26A-AE5C40C6D6A0}" srcOrd="6" destOrd="0" presId="urn:microsoft.com/office/officeart/2005/8/layout/vList3#1"/>
    <dgm:cxn modelId="{7B3ADA86-E7CA-4229-83C5-16CE6975A702}" type="presParOf" srcId="{65119CE3-FEC5-4122-B26A-AE5C40C6D6A0}" destId="{24905BD9-CF4B-4555-94E6-D24A6CEC2C90}" srcOrd="0" destOrd="0" presId="urn:microsoft.com/office/officeart/2005/8/layout/vList3#1"/>
    <dgm:cxn modelId="{BF06591A-E22B-4794-A74D-5ACA11D1F3D8}" type="presParOf" srcId="{65119CE3-FEC5-4122-B26A-AE5C40C6D6A0}" destId="{AEAF0AED-BF0A-4773-A34D-6BA6EC32D1C7}" srcOrd="1" destOrd="0" presId="urn:microsoft.com/office/officeart/2005/8/layout/vList3#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8EDC3-A058-4546-AA0E-82CB96FC843B}" type="doc">
      <dgm:prSet loTypeId="urn:microsoft.com/office/officeart/2005/8/layout/vList3#1" loCatId="list" qsTypeId="urn:microsoft.com/office/officeart/2005/8/quickstyle/simple1#1" qsCatId="simple" csTypeId="urn:microsoft.com/office/officeart/2005/8/colors/accent1_2#1" csCatId="accent1" phldr="1"/>
      <dgm:spPr/>
      <dgm:t>
        <a:bodyPr/>
        <a:lstStyle/>
        <a:p>
          <a:endParaRPr lang="zh-CN" altLang="en-US"/>
        </a:p>
      </dgm:t>
    </dgm:pt>
    <dgm:pt modelId="{0C92EA7E-C3DA-4934-B2DD-2C584348C522}">
      <dgm:prSet custT="1"/>
      <dgm:spPr/>
      <dgm:t>
        <a:bodyPr/>
        <a:lstStyle/>
        <a:p>
          <a:pPr algn="l"/>
          <a:r>
            <a:rPr lang="zh-CN" altLang="en-US" sz="2800" dirty="0">
              <a:solidFill>
                <a:schemeClr val="bg1"/>
              </a:solidFill>
              <a:latin typeface="黑体" pitchFamily="49" charset="-122"/>
              <a:ea typeface="黑体" pitchFamily="49" charset="-122"/>
            </a:rPr>
            <a:t>（一）中小河流预警预报系统</a:t>
          </a:r>
        </a:p>
      </dgm:t>
    </dgm:pt>
    <dgm:pt modelId="{92AB5E38-B628-428C-93CE-4E821231D575}" type="parTrans" cxnId="{72469A26-06B3-44C0-813A-BF1B72772398}">
      <dgm:prSet/>
      <dgm:spPr/>
      <dgm:t>
        <a:bodyPr/>
        <a:lstStyle/>
        <a:p>
          <a:endParaRPr lang="zh-CN" altLang="en-US"/>
        </a:p>
      </dgm:t>
    </dgm:pt>
    <dgm:pt modelId="{626FBEC7-291E-4301-9CF8-84FA73C2C2A4}" type="sibTrans" cxnId="{72469A26-06B3-44C0-813A-BF1B72772398}">
      <dgm:prSet/>
      <dgm:spPr/>
      <dgm:t>
        <a:bodyPr/>
        <a:lstStyle/>
        <a:p>
          <a:endParaRPr lang="zh-CN" altLang="en-US"/>
        </a:p>
      </dgm:t>
    </dgm:pt>
    <dgm:pt modelId="{4B4FEACD-CF25-4AC0-8774-6857B72F11C6}">
      <dgm:prSet custT="1"/>
      <dgm:spPr/>
      <dgm:t>
        <a:bodyPr/>
        <a:lstStyle/>
        <a:p>
          <a:pPr algn="l"/>
          <a:r>
            <a:rPr lang="zh-CN" altLang="en-US" sz="2800" dirty="0">
              <a:solidFill>
                <a:srgbClr val="FF0000"/>
              </a:solidFill>
              <a:latin typeface="黑体" pitchFamily="49" charset="-122"/>
              <a:ea typeface="黑体" pitchFamily="49" charset="-122"/>
            </a:rPr>
            <a:t>（二）山洪灾害防治项目</a:t>
          </a:r>
        </a:p>
      </dgm:t>
    </dgm:pt>
    <dgm:pt modelId="{44C5044A-2BF9-4254-91F3-7A8C48F8101D}" type="parTrans" cxnId="{7C269D7E-93EC-4775-8FCB-952583B83B51}">
      <dgm:prSet/>
      <dgm:spPr/>
      <dgm:t>
        <a:bodyPr/>
        <a:lstStyle/>
        <a:p>
          <a:endParaRPr lang="zh-CN" altLang="en-US"/>
        </a:p>
      </dgm:t>
    </dgm:pt>
    <dgm:pt modelId="{481DF8FE-0718-4FFD-8E5A-7D97047DE65F}" type="sibTrans" cxnId="{7C269D7E-93EC-4775-8FCB-952583B83B51}">
      <dgm:prSet/>
      <dgm:spPr/>
      <dgm:t>
        <a:bodyPr/>
        <a:lstStyle/>
        <a:p>
          <a:endParaRPr lang="zh-CN" altLang="en-US"/>
        </a:p>
      </dgm:t>
    </dgm:pt>
    <dgm:pt modelId="{97EF0770-EF58-40CA-9A3A-189A86814F09}">
      <dgm:prSet custT="1"/>
      <dgm:spPr/>
      <dgm:t>
        <a:bodyPr/>
        <a:lstStyle/>
        <a:p>
          <a:pPr algn="l"/>
          <a:r>
            <a:rPr lang="zh-CN" altLang="en-US" sz="2800" dirty="0">
              <a:latin typeface="黑体" pitchFamily="49" charset="-122"/>
              <a:ea typeface="黑体" pitchFamily="49" charset="-122"/>
            </a:rPr>
            <a:t>（三）水资源管理系统</a:t>
          </a:r>
        </a:p>
      </dgm:t>
    </dgm:pt>
    <dgm:pt modelId="{17B7FEAA-6A96-4DD4-B4F4-E9607CCCCF0C}" type="parTrans" cxnId="{1C5A4C1E-83D2-4F14-A0C8-6D42833EBD2D}">
      <dgm:prSet/>
      <dgm:spPr/>
      <dgm:t>
        <a:bodyPr/>
        <a:lstStyle/>
        <a:p>
          <a:endParaRPr lang="zh-CN" altLang="en-US"/>
        </a:p>
      </dgm:t>
    </dgm:pt>
    <dgm:pt modelId="{E912572F-3161-4AE5-A2C1-5611E590B4CB}" type="sibTrans" cxnId="{1C5A4C1E-83D2-4F14-A0C8-6D42833EBD2D}">
      <dgm:prSet/>
      <dgm:spPr/>
      <dgm:t>
        <a:bodyPr/>
        <a:lstStyle/>
        <a:p>
          <a:endParaRPr lang="zh-CN" altLang="en-US"/>
        </a:p>
      </dgm:t>
    </dgm:pt>
    <dgm:pt modelId="{20D42D39-1537-4584-AB29-4796935FEBE7}">
      <dgm:prSet custT="1"/>
      <dgm:spPr/>
      <dgm:t>
        <a:bodyPr/>
        <a:lstStyle/>
        <a:p>
          <a:pPr algn="l"/>
          <a:r>
            <a:rPr lang="zh-CN" altLang="en-US" sz="2800" dirty="0">
              <a:latin typeface="黑体" pitchFamily="49" charset="-122"/>
              <a:ea typeface="黑体" pitchFamily="49" charset="-122"/>
            </a:rPr>
            <a:t>（四）</a:t>
          </a:r>
          <a:r>
            <a:rPr lang="zh-CN" altLang="en-US" sz="2800" b="1" dirty="0">
              <a:solidFill>
                <a:schemeClr val="bg1"/>
              </a:solidFill>
              <a:latin typeface="黑体" pitchFamily="49" charset="-122"/>
              <a:ea typeface="黑体" pitchFamily="49" charset="-122"/>
            </a:rPr>
            <a:t>水文抗旱业务系统</a:t>
          </a:r>
          <a:endParaRPr lang="zh-CN" altLang="en-US" sz="2800" dirty="0">
            <a:latin typeface="黑体" pitchFamily="49" charset="-122"/>
            <a:ea typeface="黑体" pitchFamily="49" charset="-122"/>
          </a:endParaRPr>
        </a:p>
      </dgm:t>
    </dgm:pt>
    <dgm:pt modelId="{34D850B6-910A-46BB-91FD-87B4F9FAB02E}" type="parTrans" cxnId="{C079C5DC-3B78-434F-92C7-674F0D885708}">
      <dgm:prSet/>
      <dgm:spPr/>
      <dgm:t>
        <a:bodyPr/>
        <a:lstStyle/>
        <a:p>
          <a:endParaRPr lang="zh-CN" altLang="en-US"/>
        </a:p>
      </dgm:t>
    </dgm:pt>
    <dgm:pt modelId="{86AD60AB-109C-4945-82C8-67872C70F672}" type="sibTrans" cxnId="{C079C5DC-3B78-434F-92C7-674F0D885708}">
      <dgm:prSet/>
      <dgm:spPr/>
      <dgm:t>
        <a:bodyPr/>
        <a:lstStyle/>
        <a:p>
          <a:endParaRPr lang="zh-CN" altLang="en-US"/>
        </a:p>
      </dgm:t>
    </dgm:pt>
    <dgm:pt modelId="{40D180FF-A0D6-4246-A253-C35050E71C25}" type="pres">
      <dgm:prSet presAssocID="{EB28EDC3-A058-4546-AA0E-82CB96FC843B}" presName="linearFlow" presStyleCnt="0">
        <dgm:presLayoutVars>
          <dgm:dir/>
          <dgm:resizeHandles val="exact"/>
        </dgm:presLayoutVars>
      </dgm:prSet>
      <dgm:spPr/>
      <dgm:t>
        <a:bodyPr/>
        <a:lstStyle/>
        <a:p>
          <a:endParaRPr lang="zh-CN" altLang="en-US"/>
        </a:p>
      </dgm:t>
    </dgm:pt>
    <dgm:pt modelId="{09E1A4A6-BE26-4B3D-AB49-04C668F256D9}" type="pres">
      <dgm:prSet presAssocID="{0C92EA7E-C3DA-4934-B2DD-2C584348C522}" presName="composite" presStyleCnt="0"/>
      <dgm:spPr/>
    </dgm:pt>
    <dgm:pt modelId="{54B164B6-B3A0-4307-A0EB-BB1F325FEB28}" type="pres">
      <dgm:prSet presAssocID="{0C92EA7E-C3DA-4934-B2DD-2C584348C522}" presName="imgShp" presStyleLbl="fgImgPlace1" presStyleIdx="0" presStyleCnt="4"/>
      <dgm:spPr>
        <a:blipFill>
          <a:blip xmlns:r="http://schemas.openxmlformats.org/officeDocument/2006/relationships" r:embed="rId1"/>
          <a:srcRect/>
          <a:stretch>
            <a:fillRect l="-25000" r="-25000"/>
          </a:stretch>
        </a:blipFill>
      </dgm:spPr>
    </dgm:pt>
    <dgm:pt modelId="{9557E5E4-9374-499E-8178-3D36E23DAA91}" type="pres">
      <dgm:prSet presAssocID="{0C92EA7E-C3DA-4934-B2DD-2C584348C522}" presName="txShp" presStyleLbl="node1" presStyleIdx="0" presStyleCnt="4">
        <dgm:presLayoutVars>
          <dgm:bulletEnabled val="1"/>
        </dgm:presLayoutVars>
      </dgm:prSet>
      <dgm:spPr/>
      <dgm:t>
        <a:bodyPr/>
        <a:lstStyle/>
        <a:p>
          <a:endParaRPr lang="zh-CN" altLang="en-US"/>
        </a:p>
      </dgm:t>
    </dgm:pt>
    <dgm:pt modelId="{65DE934E-902D-49EC-A2E0-81A4D6B641C7}" type="pres">
      <dgm:prSet presAssocID="{626FBEC7-291E-4301-9CF8-84FA73C2C2A4}" presName="spacing" presStyleCnt="0"/>
      <dgm:spPr/>
    </dgm:pt>
    <dgm:pt modelId="{4B8DD2E3-558C-4C95-AA6B-345A18704802}" type="pres">
      <dgm:prSet presAssocID="{4B4FEACD-CF25-4AC0-8774-6857B72F11C6}" presName="composite" presStyleCnt="0"/>
      <dgm:spPr/>
    </dgm:pt>
    <dgm:pt modelId="{A71179B3-1D4B-417A-B312-78C5F1682071}" type="pres">
      <dgm:prSet presAssocID="{4B4FEACD-CF25-4AC0-8774-6857B72F11C6}" presName="imgShp" presStyleLbl="fgImgPlace1" presStyleIdx="1" presStyleCnt="4"/>
      <dgm:spPr>
        <a:blipFill rotWithShape="1">
          <a:blip xmlns:r="http://schemas.openxmlformats.org/officeDocument/2006/relationships" r:embed="rId2"/>
          <a:stretch>
            <a:fillRect/>
          </a:stretch>
        </a:blipFill>
      </dgm:spPr>
    </dgm:pt>
    <dgm:pt modelId="{39A5ED64-5639-4CB0-9D53-9F6397D25C1D}" type="pres">
      <dgm:prSet presAssocID="{4B4FEACD-CF25-4AC0-8774-6857B72F11C6}" presName="txShp" presStyleLbl="node1" presStyleIdx="1" presStyleCnt="4">
        <dgm:presLayoutVars>
          <dgm:bulletEnabled val="1"/>
        </dgm:presLayoutVars>
      </dgm:prSet>
      <dgm:spPr/>
      <dgm:t>
        <a:bodyPr/>
        <a:lstStyle/>
        <a:p>
          <a:endParaRPr lang="zh-CN" altLang="en-US"/>
        </a:p>
      </dgm:t>
    </dgm:pt>
    <dgm:pt modelId="{8629D897-B7ED-4B1B-B01E-EAFAEA59BD63}" type="pres">
      <dgm:prSet presAssocID="{481DF8FE-0718-4FFD-8E5A-7D97047DE65F}" presName="spacing" presStyleCnt="0"/>
      <dgm:spPr/>
    </dgm:pt>
    <dgm:pt modelId="{2175C7B8-B41F-4225-A185-CF0B2F1B264F}" type="pres">
      <dgm:prSet presAssocID="{97EF0770-EF58-40CA-9A3A-189A86814F09}" presName="composite" presStyleCnt="0"/>
      <dgm:spPr/>
    </dgm:pt>
    <dgm:pt modelId="{E0F103A7-DFD5-4410-B6D9-380E4DEAB46F}" type="pres">
      <dgm:prSet presAssocID="{97EF0770-EF58-40CA-9A3A-189A86814F09}" presName="imgShp" presStyleLbl="fgImgPlace1" presStyleIdx="2" presStyleCnt="4"/>
      <dgm:spPr>
        <a:blipFill>
          <a:blip xmlns:r="http://schemas.openxmlformats.org/officeDocument/2006/relationships" r:embed="rId3"/>
          <a:srcRect/>
          <a:stretch>
            <a:fillRect l="-35000" r="-35000"/>
          </a:stretch>
        </a:blipFill>
      </dgm:spPr>
    </dgm:pt>
    <dgm:pt modelId="{6A9FEA75-CDD9-4294-A212-3BDDB3A3591A}" type="pres">
      <dgm:prSet presAssocID="{97EF0770-EF58-40CA-9A3A-189A86814F09}" presName="txShp" presStyleLbl="node1" presStyleIdx="2" presStyleCnt="4">
        <dgm:presLayoutVars>
          <dgm:bulletEnabled val="1"/>
        </dgm:presLayoutVars>
      </dgm:prSet>
      <dgm:spPr/>
      <dgm:t>
        <a:bodyPr/>
        <a:lstStyle/>
        <a:p>
          <a:endParaRPr lang="zh-CN" altLang="en-US"/>
        </a:p>
      </dgm:t>
    </dgm:pt>
    <dgm:pt modelId="{878028BB-324A-4B2A-9D02-A74208EBFE33}" type="pres">
      <dgm:prSet presAssocID="{E912572F-3161-4AE5-A2C1-5611E590B4CB}" presName="spacing" presStyleCnt="0"/>
      <dgm:spPr/>
    </dgm:pt>
    <dgm:pt modelId="{65119CE3-FEC5-4122-B26A-AE5C40C6D6A0}" type="pres">
      <dgm:prSet presAssocID="{20D42D39-1537-4584-AB29-4796935FEBE7}" presName="composite" presStyleCnt="0"/>
      <dgm:spPr/>
    </dgm:pt>
    <dgm:pt modelId="{24905BD9-CF4B-4555-94E6-D24A6CEC2C90}" type="pres">
      <dgm:prSet presAssocID="{20D42D39-1537-4584-AB29-4796935FEBE7}"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34000" r="-34000"/>
          </a:stretch>
        </a:blipFill>
      </dgm:spPr>
    </dgm:pt>
    <dgm:pt modelId="{AEAF0AED-BF0A-4773-A34D-6BA6EC32D1C7}" type="pres">
      <dgm:prSet presAssocID="{20D42D39-1537-4584-AB29-4796935FEBE7}" presName="txShp" presStyleLbl="node1" presStyleIdx="3" presStyleCnt="4">
        <dgm:presLayoutVars>
          <dgm:bulletEnabled val="1"/>
        </dgm:presLayoutVars>
      </dgm:prSet>
      <dgm:spPr/>
      <dgm:t>
        <a:bodyPr/>
        <a:lstStyle/>
        <a:p>
          <a:endParaRPr lang="zh-CN" altLang="en-US"/>
        </a:p>
      </dgm:t>
    </dgm:pt>
  </dgm:ptLst>
  <dgm:cxnLst>
    <dgm:cxn modelId="{C079C5DC-3B78-434F-92C7-674F0D885708}" srcId="{EB28EDC3-A058-4546-AA0E-82CB96FC843B}" destId="{20D42D39-1537-4584-AB29-4796935FEBE7}" srcOrd="3" destOrd="0" parTransId="{34D850B6-910A-46BB-91FD-87B4F9FAB02E}" sibTransId="{86AD60AB-109C-4945-82C8-67872C70F672}"/>
    <dgm:cxn modelId="{A8BEA789-6CC3-420F-BF21-D66CF7B4445C}" type="presOf" srcId="{20D42D39-1537-4584-AB29-4796935FEBE7}" destId="{AEAF0AED-BF0A-4773-A34D-6BA6EC32D1C7}" srcOrd="0" destOrd="0" presId="urn:microsoft.com/office/officeart/2005/8/layout/vList3#1"/>
    <dgm:cxn modelId="{1C5A4C1E-83D2-4F14-A0C8-6D42833EBD2D}" srcId="{EB28EDC3-A058-4546-AA0E-82CB96FC843B}" destId="{97EF0770-EF58-40CA-9A3A-189A86814F09}" srcOrd="2" destOrd="0" parTransId="{17B7FEAA-6A96-4DD4-B4F4-E9607CCCCF0C}" sibTransId="{E912572F-3161-4AE5-A2C1-5611E590B4CB}"/>
    <dgm:cxn modelId="{7C269D7E-93EC-4775-8FCB-952583B83B51}" srcId="{EB28EDC3-A058-4546-AA0E-82CB96FC843B}" destId="{4B4FEACD-CF25-4AC0-8774-6857B72F11C6}" srcOrd="1" destOrd="0" parTransId="{44C5044A-2BF9-4254-91F3-7A8C48F8101D}" sibTransId="{481DF8FE-0718-4FFD-8E5A-7D97047DE65F}"/>
    <dgm:cxn modelId="{9CE0A92E-D8F7-42B0-989D-ADEADD090713}" type="presOf" srcId="{97EF0770-EF58-40CA-9A3A-189A86814F09}" destId="{6A9FEA75-CDD9-4294-A212-3BDDB3A3591A}" srcOrd="0" destOrd="0" presId="urn:microsoft.com/office/officeart/2005/8/layout/vList3#1"/>
    <dgm:cxn modelId="{8157B59B-D4F2-4FBA-BA3B-64100A70C167}" type="presOf" srcId="{4B4FEACD-CF25-4AC0-8774-6857B72F11C6}" destId="{39A5ED64-5639-4CB0-9D53-9F6397D25C1D}" srcOrd="0" destOrd="0" presId="urn:microsoft.com/office/officeart/2005/8/layout/vList3#1"/>
    <dgm:cxn modelId="{FDB465ED-B636-43DD-BF52-3C5527CD8C51}" type="presOf" srcId="{0C92EA7E-C3DA-4934-B2DD-2C584348C522}" destId="{9557E5E4-9374-499E-8178-3D36E23DAA91}" srcOrd="0" destOrd="0" presId="urn:microsoft.com/office/officeart/2005/8/layout/vList3#1"/>
    <dgm:cxn modelId="{349E3F14-8221-456C-A4F5-EDB82600A1CC}" type="presOf" srcId="{EB28EDC3-A058-4546-AA0E-82CB96FC843B}" destId="{40D180FF-A0D6-4246-A253-C35050E71C25}" srcOrd="0" destOrd="0" presId="urn:microsoft.com/office/officeart/2005/8/layout/vList3#1"/>
    <dgm:cxn modelId="{72469A26-06B3-44C0-813A-BF1B72772398}" srcId="{EB28EDC3-A058-4546-AA0E-82CB96FC843B}" destId="{0C92EA7E-C3DA-4934-B2DD-2C584348C522}" srcOrd="0" destOrd="0" parTransId="{92AB5E38-B628-428C-93CE-4E821231D575}" sibTransId="{626FBEC7-291E-4301-9CF8-84FA73C2C2A4}"/>
    <dgm:cxn modelId="{2F98DD40-0273-42DA-BA63-ACB5A40AA540}" type="presParOf" srcId="{40D180FF-A0D6-4246-A253-C35050E71C25}" destId="{09E1A4A6-BE26-4B3D-AB49-04C668F256D9}" srcOrd="0" destOrd="0" presId="urn:microsoft.com/office/officeart/2005/8/layout/vList3#1"/>
    <dgm:cxn modelId="{EE237AAA-1B50-4037-8896-C056AF125478}" type="presParOf" srcId="{09E1A4A6-BE26-4B3D-AB49-04C668F256D9}" destId="{54B164B6-B3A0-4307-A0EB-BB1F325FEB28}" srcOrd="0" destOrd="0" presId="urn:microsoft.com/office/officeart/2005/8/layout/vList3#1"/>
    <dgm:cxn modelId="{CB6ED124-4848-4D72-90B7-C0F709BCBFE5}" type="presParOf" srcId="{09E1A4A6-BE26-4B3D-AB49-04C668F256D9}" destId="{9557E5E4-9374-499E-8178-3D36E23DAA91}" srcOrd="1" destOrd="0" presId="urn:microsoft.com/office/officeart/2005/8/layout/vList3#1"/>
    <dgm:cxn modelId="{BCBAAB80-7AF8-4C16-9741-A85D2D2027D0}" type="presParOf" srcId="{40D180FF-A0D6-4246-A253-C35050E71C25}" destId="{65DE934E-902D-49EC-A2E0-81A4D6B641C7}" srcOrd="1" destOrd="0" presId="urn:microsoft.com/office/officeart/2005/8/layout/vList3#1"/>
    <dgm:cxn modelId="{902937F1-0254-4DFB-A780-29B5AE39CFE6}" type="presParOf" srcId="{40D180FF-A0D6-4246-A253-C35050E71C25}" destId="{4B8DD2E3-558C-4C95-AA6B-345A18704802}" srcOrd="2" destOrd="0" presId="urn:microsoft.com/office/officeart/2005/8/layout/vList3#1"/>
    <dgm:cxn modelId="{906A2B0A-08DB-453B-9A9A-CB64D8F4D8B6}" type="presParOf" srcId="{4B8DD2E3-558C-4C95-AA6B-345A18704802}" destId="{A71179B3-1D4B-417A-B312-78C5F1682071}" srcOrd="0" destOrd="0" presId="urn:microsoft.com/office/officeart/2005/8/layout/vList3#1"/>
    <dgm:cxn modelId="{8AB4CA1C-9A3A-42FD-945B-6CC64A1C6C64}" type="presParOf" srcId="{4B8DD2E3-558C-4C95-AA6B-345A18704802}" destId="{39A5ED64-5639-4CB0-9D53-9F6397D25C1D}" srcOrd="1" destOrd="0" presId="urn:microsoft.com/office/officeart/2005/8/layout/vList3#1"/>
    <dgm:cxn modelId="{DFB5A7DA-2DFF-4DE8-B73F-A8EECFFCFC11}" type="presParOf" srcId="{40D180FF-A0D6-4246-A253-C35050E71C25}" destId="{8629D897-B7ED-4B1B-B01E-EAFAEA59BD63}" srcOrd="3" destOrd="0" presId="urn:microsoft.com/office/officeart/2005/8/layout/vList3#1"/>
    <dgm:cxn modelId="{75E515EB-5685-4286-BA1A-CED8DB3A3518}" type="presParOf" srcId="{40D180FF-A0D6-4246-A253-C35050E71C25}" destId="{2175C7B8-B41F-4225-A185-CF0B2F1B264F}" srcOrd="4" destOrd="0" presId="urn:microsoft.com/office/officeart/2005/8/layout/vList3#1"/>
    <dgm:cxn modelId="{8B66E43E-F257-4372-AB76-AAF31059BFED}" type="presParOf" srcId="{2175C7B8-B41F-4225-A185-CF0B2F1B264F}" destId="{E0F103A7-DFD5-4410-B6D9-380E4DEAB46F}" srcOrd="0" destOrd="0" presId="urn:microsoft.com/office/officeart/2005/8/layout/vList3#1"/>
    <dgm:cxn modelId="{AA553AB9-C4A7-4B3B-B1AC-5B8931AC36B8}" type="presParOf" srcId="{2175C7B8-B41F-4225-A185-CF0B2F1B264F}" destId="{6A9FEA75-CDD9-4294-A212-3BDDB3A3591A}" srcOrd="1" destOrd="0" presId="urn:microsoft.com/office/officeart/2005/8/layout/vList3#1"/>
    <dgm:cxn modelId="{627BA20A-F5B7-4611-998C-E0EE6586A30D}" type="presParOf" srcId="{40D180FF-A0D6-4246-A253-C35050E71C25}" destId="{878028BB-324A-4B2A-9D02-A74208EBFE33}" srcOrd="5" destOrd="0" presId="urn:microsoft.com/office/officeart/2005/8/layout/vList3#1"/>
    <dgm:cxn modelId="{27AF6B60-57E6-402F-A9DD-D61F7CB65EE5}" type="presParOf" srcId="{40D180FF-A0D6-4246-A253-C35050E71C25}" destId="{65119CE3-FEC5-4122-B26A-AE5C40C6D6A0}" srcOrd="6" destOrd="0" presId="urn:microsoft.com/office/officeart/2005/8/layout/vList3#1"/>
    <dgm:cxn modelId="{7B3ADA86-E7CA-4229-83C5-16CE6975A702}" type="presParOf" srcId="{65119CE3-FEC5-4122-B26A-AE5C40C6D6A0}" destId="{24905BD9-CF4B-4555-94E6-D24A6CEC2C90}" srcOrd="0" destOrd="0" presId="urn:microsoft.com/office/officeart/2005/8/layout/vList3#1"/>
    <dgm:cxn modelId="{BF06591A-E22B-4794-A74D-5ACA11D1F3D8}" type="presParOf" srcId="{65119CE3-FEC5-4122-B26A-AE5C40C6D6A0}" destId="{AEAF0AED-BF0A-4773-A34D-6BA6EC32D1C7}"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8EDC3-A058-4546-AA0E-82CB96FC843B}" type="doc">
      <dgm:prSet loTypeId="urn:microsoft.com/office/officeart/2005/8/layout/vList3#1" loCatId="list" qsTypeId="urn:microsoft.com/office/officeart/2005/8/quickstyle/simple1#1" qsCatId="simple" csTypeId="urn:microsoft.com/office/officeart/2005/8/colors/accent1_2#1" csCatId="accent1" phldr="1"/>
      <dgm:spPr/>
      <dgm:t>
        <a:bodyPr/>
        <a:lstStyle/>
        <a:p>
          <a:endParaRPr lang="zh-CN" altLang="en-US"/>
        </a:p>
      </dgm:t>
    </dgm:pt>
    <dgm:pt modelId="{0C92EA7E-C3DA-4934-B2DD-2C584348C522}">
      <dgm:prSet custT="1"/>
      <dgm:spPr/>
      <dgm:t>
        <a:bodyPr/>
        <a:lstStyle/>
        <a:p>
          <a:pPr algn="l"/>
          <a:r>
            <a:rPr lang="zh-CN" altLang="en-US" sz="2800" dirty="0">
              <a:solidFill>
                <a:schemeClr val="bg1"/>
              </a:solidFill>
              <a:latin typeface="黑体" pitchFamily="49" charset="-122"/>
              <a:ea typeface="黑体" pitchFamily="49" charset="-122"/>
            </a:rPr>
            <a:t>（一）中小河流预警预报系统</a:t>
          </a:r>
        </a:p>
      </dgm:t>
    </dgm:pt>
    <dgm:pt modelId="{92AB5E38-B628-428C-93CE-4E821231D575}" type="parTrans" cxnId="{72469A26-06B3-44C0-813A-BF1B72772398}">
      <dgm:prSet/>
      <dgm:spPr/>
      <dgm:t>
        <a:bodyPr/>
        <a:lstStyle/>
        <a:p>
          <a:endParaRPr lang="zh-CN" altLang="en-US"/>
        </a:p>
      </dgm:t>
    </dgm:pt>
    <dgm:pt modelId="{626FBEC7-291E-4301-9CF8-84FA73C2C2A4}" type="sibTrans" cxnId="{72469A26-06B3-44C0-813A-BF1B72772398}">
      <dgm:prSet/>
      <dgm:spPr/>
      <dgm:t>
        <a:bodyPr/>
        <a:lstStyle/>
        <a:p>
          <a:endParaRPr lang="zh-CN" altLang="en-US"/>
        </a:p>
      </dgm:t>
    </dgm:pt>
    <dgm:pt modelId="{4B4FEACD-CF25-4AC0-8774-6857B72F11C6}">
      <dgm:prSet custT="1"/>
      <dgm:spPr/>
      <dgm:t>
        <a:bodyPr/>
        <a:lstStyle/>
        <a:p>
          <a:pPr algn="l"/>
          <a:r>
            <a:rPr lang="zh-CN" altLang="en-US" sz="2800" dirty="0">
              <a:solidFill>
                <a:schemeClr val="bg1"/>
              </a:solidFill>
              <a:latin typeface="黑体" pitchFamily="49" charset="-122"/>
              <a:ea typeface="黑体" pitchFamily="49" charset="-122"/>
            </a:rPr>
            <a:t>（二）山洪灾害防治项目</a:t>
          </a:r>
        </a:p>
      </dgm:t>
    </dgm:pt>
    <dgm:pt modelId="{44C5044A-2BF9-4254-91F3-7A8C48F8101D}" type="parTrans" cxnId="{7C269D7E-93EC-4775-8FCB-952583B83B51}">
      <dgm:prSet/>
      <dgm:spPr/>
      <dgm:t>
        <a:bodyPr/>
        <a:lstStyle/>
        <a:p>
          <a:endParaRPr lang="zh-CN" altLang="en-US"/>
        </a:p>
      </dgm:t>
    </dgm:pt>
    <dgm:pt modelId="{481DF8FE-0718-4FFD-8E5A-7D97047DE65F}" type="sibTrans" cxnId="{7C269D7E-93EC-4775-8FCB-952583B83B51}">
      <dgm:prSet/>
      <dgm:spPr/>
      <dgm:t>
        <a:bodyPr/>
        <a:lstStyle/>
        <a:p>
          <a:endParaRPr lang="zh-CN" altLang="en-US"/>
        </a:p>
      </dgm:t>
    </dgm:pt>
    <dgm:pt modelId="{97EF0770-EF58-40CA-9A3A-189A86814F09}">
      <dgm:prSet custT="1"/>
      <dgm:spPr/>
      <dgm:t>
        <a:bodyPr/>
        <a:lstStyle/>
        <a:p>
          <a:pPr algn="l"/>
          <a:r>
            <a:rPr lang="zh-CN" altLang="en-US" sz="2800" dirty="0">
              <a:solidFill>
                <a:srgbClr val="FF0000"/>
              </a:solidFill>
              <a:latin typeface="黑体" pitchFamily="49" charset="-122"/>
              <a:ea typeface="黑体" pitchFamily="49" charset="-122"/>
            </a:rPr>
            <a:t>（三）水资源管理系统</a:t>
          </a:r>
        </a:p>
      </dgm:t>
    </dgm:pt>
    <dgm:pt modelId="{17B7FEAA-6A96-4DD4-B4F4-E9607CCCCF0C}" type="parTrans" cxnId="{1C5A4C1E-83D2-4F14-A0C8-6D42833EBD2D}">
      <dgm:prSet/>
      <dgm:spPr/>
      <dgm:t>
        <a:bodyPr/>
        <a:lstStyle/>
        <a:p>
          <a:endParaRPr lang="zh-CN" altLang="en-US"/>
        </a:p>
      </dgm:t>
    </dgm:pt>
    <dgm:pt modelId="{E912572F-3161-4AE5-A2C1-5611E590B4CB}" type="sibTrans" cxnId="{1C5A4C1E-83D2-4F14-A0C8-6D42833EBD2D}">
      <dgm:prSet/>
      <dgm:spPr/>
      <dgm:t>
        <a:bodyPr/>
        <a:lstStyle/>
        <a:p>
          <a:endParaRPr lang="zh-CN" altLang="en-US"/>
        </a:p>
      </dgm:t>
    </dgm:pt>
    <dgm:pt modelId="{20D42D39-1537-4584-AB29-4796935FEBE7}">
      <dgm:prSet custT="1"/>
      <dgm:spPr/>
      <dgm:t>
        <a:bodyPr/>
        <a:lstStyle/>
        <a:p>
          <a:pPr algn="l"/>
          <a:r>
            <a:rPr lang="zh-CN" altLang="en-US" sz="2800" dirty="0">
              <a:latin typeface="黑体" pitchFamily="49" charset="-122"/>
              <a:ea typeface="黑体" pitchFamily="49" charset="-122"/>
            </a:rPr>
            <a:t>（四）</a:t>
          </a:r>
          <a:r>
            <a:rPr lang="zh-CN" altLang="en-US" sz="2800" b="1" dirty="0">
              <a:solidFill>
                <a:schemeClr val="bg1"/>
              </a:solidFill>
              <a:latin typeface="黑体" pitchFamily="49" charset="-122"/>
              <a:ea typeface="黑体" pitchFamily="49" charset="-122"/>
            </a:rPr>
            <a:t>水文抗旱业务系统</a:t>
          </a:r>
          <a:endParaRPr lang="zh-CN" altLang="en-US" sz="2800" dirty="0">
            <a:latin typeface="黑体" pitchFamily="49" charset="-122"/>
            <a:ea typeface="黑体" pitchFamily="49" charset="-122"/>
          </a:endParaRPr>
        </a:p>
      </dgm:t>
    </dgm:pt>
    <dgm:pt modelId="{34D850B6-910A-46BB-91FD-87B4F9FAB02E}" type="parTrans" cxnId="{C079C5DC-3B78-434F-92C7-674F0D885708}">
      <dgm:prSet/>
      <dgm:spPr/>
      <dgm:t>
        <a:bodyPr/>
        <a:lstStyle/>
        <a:p>
          <a:endParaRPr lang="zh-CN" altLang="en-US"/>
        </a:p>
      </dgm:t>
    </dgm:pt>
    <dgm:pt modelId="{86AD60AB-109C-4945-82C8-67872C70F672}" type="sibTrans" cxnId="{C079C5DC-3B78-434F-92C7-674F0D885708}">
      <dgm:prSet/>
      <dgm:spPr/>
      <dgm:t>
        <a:bodyPr/>
        <a:lstStyle/>
        <a:p>
          <a:endParaRPr lang="zh-CN" altLang="en-US"/>
        </a:p>
      </dgm:t>
    </dgm:pt>
    <dgm:pt modelId="{40D180FF-A0D6-4246-A253-C35050E71C25}" type="pres">
      <dgm:prSet presAssocID="{EB28EDC3-A058-4546-AA0E-82CB96FC843B}" presName="linearFlow" presStyleCnt="0">
        <dgm:presLayoutVars>
          <dgm:dir/>
          <dgm:resizeHandles val="exact"/>
        </dgm:presLayoutVars>
      </dgm:prSet>
      <dgm:spPr/>
      <dgm:t>
        <a:bodyPr/>
        <a:lstStyle/>
        <a:p>
          <a:endParaRPr lang="zh-CN" altLang="en-US"/>
        </a:p>
      </dgm:t>
    </dgm:pt>
    <dgm:pt modelId="{09E1A4A6-BE26-4B3D-AB49-04C668F256D9}" type="pres">
      <dgm:prSet presAssocID="{0C92EA7E-C3DA-4934-B2DD-2C584348C522}" presName="composite" presStyleCnt="0"/>
      <dgm:spPr/>
    </dgm:pt>
    <dgm:pt modelId="{54B164B6-B3A0-4307-A0EB-BB1F325FEB28}" type="pres">
      <dgm:prSet presAssocID="{0C92EA7E-C3DA-4934-B2DD-2C584348C522}" presName="imgShp" presStyleLbl="fgImgPlace1" presStyleIdx="0" presStyleCnt="4"/>
      <dgm:spPr>
        <a:blipFill>
          <a:blip xmlns:r="http://schemas.openxmlformats.org/officeDocument/2006/relationships" r:embed="rId1"/>
          <a:srcRect/>
          <a:stretch>
            <a:fillRect l="-25000" r="-25000"/>
          </a:stretch>
        </a:blipFill>
      </dgm:spPr>
    </dgm:pt>
    <dgm:pt modelId="{9557E5E4-9374-499E-8178-3D36E23DAA91}" type="pres">
      <dgm:prSet presAssocID="{0C92EA7E-C3DA-4934-B2DD-2C584348C522}" presName="txShp" presStyleLbl="node1" presStyleIdx="0" presStyleCnt="4">
        <dgm:presLayoutVars>
          <dgm:bulletEnabled val="1"/>
        </dgm:presLayoutVars>
      </dgm:prSet>
      <dgm:spPr/>
      <dgm:t>
        <a:bodyPr/>
        <a:lstStyle/>
        <a:p>
          <a:endParaRPr lang="zh-CN" altLang="en-US"/>
        </a:p>
      </dgm:t>
    </dgm:pt>
    <dgm:pt modelId="{65DE934E-902D-49EC-A2E0-81A4D6B641C7}" type="pres">
      <dgm:prSet presAssocID="{626FBEC7-291E-4301-9CF8-84FA73C2C2A4}" presName="spacing" presStyleCnt="0"/>
      <dgm:spPr/>
    </dgm:pt>
    <dgm:pt modelId="{4B8DD2E3-558C-4C95-AA6B-345A18704802}" type="pres">
      <dgm:prSet presAssocID="{4B4FEACD-CF25-4AC0-8774-6857B72F11C6}" presName="composite" presStyleCnt="0"/>
      <dgm:spPr/>
    </dgm:pt>
    <dgm:pt modelId="{A71179B3-1D4B-417A-B312-78C5F1682071}" type="pres">
      <dgm:prSet presAssocID="{4B4FEACD-CF25-4AC0-8774-6857B72F11C6}" presName="imgShp" presStyleLbl="fgImgPlace1" presStyleIdx="1" presStyleCnt="4"/>
      <dgm:spPr>
        <a:blipFill rotWithShape="1">
          <a:blip xmlns:r="http://schemas.openxmlformats.org/officeDocument/2006/relationships" r:embed="rId2"/>
          <a:stretch>
            <a:fillRect/>
          </a:stretch>
        </a:blipFill>
      </dgm:spPr>
    </dgm:pt>
    <dgm:pt modelId="{39A5ED64-5639-4CB0-9D53-9F6397D25C1D}" type="pres">
      <dgm:prSet presAssocID="{4B4FEACD-CF25-4AC0-8774-6857B72F11C6}" presName="txShp" presStyleLbl="node1" presStyleIdx="1" presStyleCnt="4">
        <dgm:presLayoutVars>
          <dgm:bulletEnabled val="1"/>
        </dgm:presLayoutVars>
      </dgm:prSet>
      <dgm:spPr/>
      <dgm:t>
        <a:bodyPr/>
        <a:lstStyle/>
        <a:p>
          <a:endParaRPr lang="zh-CN" altLang="en-US"/>
        </a:p>
      </dgm:t>
    </dgm:pt>
    <dgm:pt modelId="{8629D897-B7ED-4B1B-B01E-EAFAEA59BD63}" type="pres">
      <dgm:prSet presAssocID="{481DF8FE-0718-4FFD-8E5A-7D97047DE65F}" presName="spacing" presStyleCnt="0"/>
      <dgm:spPr/>
    </dgm:pt>
    <dgm:pt modelId="{2175C7B8-B41F-4225-A185-CF0B2F1B264F}" type="pres">
      <dgm:prSet presAssocID="{97EF0770-EF58-40CA-9A3A-189A86814F09}" presName="composite" presStyleCnt="0"/>
      <dgm:spPr/>
    </dgm:pt>
    <dgm:pt modelId="{E0F103A7-DFD5-4410-B6D9-380E4DEAB46F}" type="pres">
      <dgm:prSet presAssocID="{97EF0770-EF58-40CA-9A3A-189A86814F09}" presName="imgShp" presStyleLbl="fgImgPlace1" presStyleIdx="2" presStyleCnt="4"/>
      <dgm:spPr>
        <a:blipFill>
          <a:blip xmlns:r="http://schemas.openxmlformats.org/officeDocument/2006/relationships" r:embed="rId3"/>
          <a:srcRect/>
          <a:stretch>
            <a:fillRect l="-35000" r="-35000"/>
          </a:stretch>
        </a:blipFill>
      </dgm:spPr>
    </dgm:pt>
    <dgm:pt modelId="{6A9FEA75-CDD9-4294-A212-3BDDB3A3591A}" type="pres">
      <dgm:prSet presAssocID="{97EF0770-EF58-40CA-9A3A-189A86814F09}" presName="txShp" presStyleLbl="node1" presStyleIdx="2" presStyleCnt="4">
        <dgm:presLayoutVars>
          <dgm:bulletEnabled val="1"/>
        </dgm:presLayoutVars>
      </dgm:prSet>
      <dgm:spPr/>
      <dgm:t>
        <a:bodyPr/>
        <a:lstStyle/>
        <a:p>
          <a:endParaRPr lang="zh-CN" altLang="en-US"/>
        </a:p>
      </dgm:t>
    </dgm:pt>
    <dgm:pt modelId="{878028BB-324A-4B2A-9D02-A74208EBFE33}" type="pres">
      <dgm:prSet presAssocID="{E912572F-3161-4AE5-A2C1-5611E590B4CB}" presName="spacing" presStyleCnt="0"/>
      <dgm:spPr/>
    </dgm:pt>
    <dgm:pt modelId="{65119CE3-FEC5-4122-B26A-AE5C40C6D6A0}" type="pres">
      <dgm:prSet presAssocID="{20D42D39-1537-4584-AB29-4796935FEBE7}" presName="composite" presStyleCnt="0"/>
      <dgm:spPr/>
    </dgm:pt>
    <dgm:pt modelId="{24905BD9-CF4B-4555-94E6-D24A6CEC2C90}" type="pres">
      <dgm:prSet presAssocID="{20D42D39-1537-4584-AB29-4796935FEBE7}"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34000" r="-34000"/>
          </a:stretch>
        </a:blipFill>
      </dgm:spPr>
    </dgm:pt>
    <dgm:pt modelId="{AEAF0AED-BF0A-4773-A34D-6BA6EC32D1C7}" type="pres">
      <dgm:prSet presAssocID="{20D42D39-1537-4584-AB29-4796935FEBE7}" presName="txShp" presStyleLbl="node1" presStyleIdx="3" presStyleCnt="4">
        <dgm:presLayoutVars>
          <dgm:bulletEnabled val="1"/>
        </dgm:presLayoutVars>
      </dgm:prSet>
      <dgm:spPr/>
      <dgm:t>
        <a:bodyPr/>
        <a:lstStyle/>
        <a:p>
          <a:endParaRPr lang="zh-CN" altLang="en-US"/>
        </a:p>
      </dgm:t>
    </dgm:pt>
  </dgm:ptLst>
  <dgm:cxnLst>
    <dgm:cxn modelId="{C079C5DC-3B78-434F-92C7-674F0D885708}" srcId="{EB28EDC3-A058-4546-AA0E-82CB96FC843B}" destId="{20D42D39-1537-4584-AB29-4796935FEBE7}" srcOrd="3" destOrd="0" parTransId="{34D850B6-910A-46BB-91FD-87B4F9FAB02E}" sibTransId="{86AD60AB-109C-4945-82C8-67872C70F672}"/>
    <dgm:cxn modelId="{A8BEA789-6CC3-420F-BF21-D66CF7B4445C}" type="presOf" srcId="{20D42D39-1537-4584-AB29-4796935FEBE7}" destId="{AEAF0AED-BF0A-4773-A34D-6BA6EC32D1C7}" srcOrd="0" destOrd="0" presId="urn:microsoft.com/office/officeart/2005/8/layout/vList3#1"/>
    <dgm:cxn modelId="{1C5A4C1E-83D2-4F14-A0C8-6D42833EBD2D}" srcId="{EB28EDC3-A058-4546-AA0E-82CB96FC843B}" destId="{97EF0770-EF58-40CA-9A3A-189A86814F09}" srcOrd="2" destOrd="0" parTransId="{17B7FEAA-6A96-4DD4-B4F4-E9607CCCCF0C}" sibTransId="{E912572F-3161-4AE5-A2C1-5611E590B4CB}"/>
    <dgm:cxn modelId="{7C269D7E-93EC-4775-8FCB-952583B83B51}" srcId="{EB28EDC3-A058-4546-AA0E-82CB96FC843B}" destId="{4B4FEACD-CF25-4AC0-8774-6857B72F11C6}" srcOrd="1" destOrd="0" parTransId="{44C5044A-2BF9-4254-91F3-7A8C48F8101D}" sibTransId="{481DF8FE-0718-4FFD-8E5A-7D97047DE65F}"/>
    <dgm:cxn modelId="{9CE0A92E-D8F7-42B0-989D-ADEADD090713}" type="presOf" srcId="{97EF0770-EF58-40CA-9A3A-189A86814F09}" destId="{6A9FEA75-CDD9-4294-A212-3BDDB3A3591A}" srcOrd="0" destOrd="0" presId="urn:microsoft.com/office/officeart/2005/8/layout/vList3#1"/>
    <dgm:cxn modelId="{8157B59B-D4F2-4FBA-BA3B-64100A70C167}" type="presOf" srcId="{4B4FEACD-CF25-4AC0-8774-6857B72F11C6}" destId="{39A5ED64-5639-4CB0-9D53-9F6397D25C1D}" srcOrd="0" destOrd="0" presId="urn:microsoft.com/office/officeart/2005/8/layout/vList3#1"/>
    <dgm:cxn modelId="{FDB465ED-B636-43DD-BF52-3C5527CD8C51}" type="presOf" srcId="{0C92EA7E-C3DA-4934-B2DD-2C584348C522}" destId="{9557E5E4-9374-499E-8178-3D36E23DAA91}" srcOrd="0" destOrd="0" presId="urn:microsoft.com/office/officeart/2005/8/layout/vList3#1"/>
    <dgm:cxn modelId="{349E3F14-8221-456C-A4F5-EDB82600A1CC}" type="presOf" srcId="{EB28EDC3-A058-4546-AA0E-82CB96FC843B}" destId="{40D180FF-A0D6-4246-A253-C35050E71C25}" srcOrd="0" destOrd="0" presId="urn:microsoft.com/office/officeart/2005/8/layout/vList3#1"/>
    <dgm:cxn modelId="{72469A26-06B3-44C0-813A-BF1B72772398}" srcId="{EB28EDC3-A058-4546-AA0E-82CB96FC843B}" destId="{0C92EA7E-C3DA-4934-B2DD-2C584348C522}" srcOrd="0" destOrd="0" parTransId="{92AB5E38-B628-428C-93CE-4E821231D575}" sibTransId="{626FBEC7-291E-4301-9CF8-84FA73C2C2A4}"/>
    <dgm:cxn modelId="{2F98DD40-0273-42DA-BA63-ACB5A40AA540}" type="presParOf" srcId="{40D180FF-A0D6-4246-A253-C35050E71C25}" destId="{09E1A4A6-BE26-4B3D-AB49-04C668F256D9}" srcOrd="0" destOrd="0" presId="urn:microsoft.com/office/officeart/2005/8/layout/vList3#1"/>
    <dgm:cxn modelId="{EE237AAA-1B50-4037-8896-C056AF125478}" type="presParOf" srcId="{09E1A4A6-BE26-4B3D-AB49-04C668F256D9}" destId="{54B164B6-B3A0-4307-A0EB-BB1F325FEB28}" srcOrd="0" destOrd="0" presId="urn:microsoft.com/office/officeart/2005/8/layout/vList3#1"/>
    <dgm:cxn modelId="{CB6ED124-4848-4D72-90B7-C0F709BCBFE5}" type="presParOf" srcId="{09E1A4A6-BE26-4B3D-AB49-04C668F256D9}" destId="{9557E5E4-9374-499E-8178-3D36E23DAA91}" srcOrd="1" destOrd="0" presId="urn:microsoft.com/office/officeart/2005/8/layout/vList3#1"/>
    <dgm:cxn modelId="{BCBAAB80-7AF8-4C16-9741-A85D2D2027D0}" type="presParOf" srcId="{40D180FF-A0D6-4246-A253-C35050E71C25}" destId="{65DE934E-902D-49EC-A2E0-81A4D6B641C7}" srcOrd="1" destOrd="0" presId="urn:microsoft.com/office/officeart/2005/8/layout/vList3#1"/>
    <dgm:cxn modelId="{902937F1-0254-4DFB-A780-29B5AE39CFE6}" type="presParOf" srcId="{40D180FF-A0D6-4246-A253-C35050E71C25}" destId="{4B8DD2E3-558C-4C95-AA6B-345A18704802}" srcOrd="2" destOrd="0" presId="urn:microsoft.com/office/officeart/2005/8/layout/vList3#1"/>
    <dgm:cxn modelId="{906A2B0A-08DB-453B-9A9A-CB64D8F4D8B6}" type="presParOf" srcId="{4B8DD2E3-558C-4C95-AA6B-345A18704802}" destId="{A71179B3-1D4B-417A-B312-78C5F1682071}" srcOrd="0" destOrd="0" presId="urn:microsoft.com/office/officeart/2005/8/layout/vList3#1"/>
    <dgm:cxn modelId="{8AB4CA1C-9A3A-42FD-945B-6CC64A1C6C64}" type="presParOf" srcId="{4B8DD2E3-558C-4C95-AA6B-345A18704802}" destId="{39A5ED64-5639-4CB0-9D53-9F6397D25C1D}" srcOrd="1" destOrd="0" presId="urn:microsoft.com/office/officeart/2005/8/layout/vList3#1"/>
    <dgm:cxn modelId="{DFB5A7DA-2DFF-4DE8-B73F-A8EECFFCFC11}" type="presParOf" srcId="{40D180FF-A0D6-4246-A253-C35050E71C25}" destId="{8629D897-B7ED-4B1B-B01E-EAFAEA59BD63}" srcOrd="3" destOrd="0" presId="urn:microsoft.com/office/officeart/2005/8/layout/vList3#1"/>
    <dgm:cxn modelId="{75E515EB-5685-4286-BA1A-CED8DB3A3518}" type="presParOf" srcId="{40D180FF-A0D6-4246-A253-C35050E71C25}" destId="{2175C7B8-B41F-4225-A185-CF0B2F1B264F}" srcOrd="4" destOrd="0" presId="urn:microsoft.com/office/officeart/2005/8/layout/vList3#1"/>
    <dgm:cxn modelId="{8B66E43E-F257-4372-AB76-AAF31059BFED}" type="presParOf" srcId="{2175C7B8-B41F-4225-A185-CF0B2F1B264F}" destId="{E0F103A7-DFD5-4410-B6D9-380E4DEAB46F}" srcOrd="0" destOrd="0" presId="urn:microsoft.com/office/officeart/2005/8/layout/vList3#1"/>
    <dgm:cxn modelId="{AA553AB9-C4A7-4B3B-B1AC-5B8931AC36B8}" type="presParOf" srcId="{2175C7B8-B41F-4225-A185-CF0B2F1B264F}" destId="{6A9FEA75-CDD9-4294-A212-3BDDB3A3591A}" srcOrd="1" destOrd="0" presId="urn:microsoft.com/office/officeart/2005/8/layout/vList3#1"/>
    <dgm:cxn modelId="{627BA20A-F5B7-4611-998C-E0EE6586A30D}" type="presParOf" srcId="{40D180FF-A0D6-4246-A253-C35050E71C25}" destId="{878028BB-324A-4B2A-9D02-A74208EBFE33}" srcOrd="5" destOrd="0" presId="urn:microsoft.com/office/officeart/2005/8/layout/vList3#1"/>
    <dgm:cxn modelId="{27AF6B60-57E6-402F-A9DD-D61F7CB65EE5}" type="presParOf" srcId="{40D180FF-A0D6-4246-A253-C35050E71C25}" destId="{65119CE3-FEC5-4122-B26A-AE5C40C6D6A0}" srcOrd="6" destOrd="0" presId="urn:microsoft.com/office/officeart/2005/8/layout/vList3#1"/>
    <dgm:cxn modelId="{7B3ADA86-E7CA-4229-83C5-16CE6975A702}" type="presParOf" srcId="{65119CE3-FEC5-4122-B26A-AE5C40C6D6A0}" destId="{24905BD9-CF4B-4555-94E6-D24A6CEC2C90}" srcOrd="0" destOrd="0" presId="urn:microsoft.com/office/officeart/2005/8/layout/vList3#1"/>
    <dgm:cxn modelId="{BF06591A-E22B-4794-A74D-5ACA11D1F3D8}" type="presParOf" srcId="{65119CE3-FEC5-4122-B26A-AE5C40C6D6A0}" destId="{AEAF0AED-BF0A-4773-A34D-6BA6EC32D1C7}"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28EDC3-A058-4546-AA0E-82CB96FC843B}" type="doc">
      <dgm:prSet loTypeId="urn:microsoft.com/office/officeart/2005/8/layout/vList3#1" loCatId="list" qsTypeId="urn:microsoft.com/office/officeart/2005/8/quickstyle/simple1#1" qsCatId="simple" csTypeId="urn:microsoft.com/office/officeart/2005/8/colors/accent1_2#1" csCatId="accent1" phldr="1"/>
      <dgm:spPr/>
      <dgm:t>
        <a:bodyPr/>
        <a:lstStyle/>
        <a:p>
          <a:endParaRPr lang="zh-CN" altLang="en-US"/>
        </a:p>
      </dgm:t>
    </dgm:pt>
    <dgm:pt modelId="{0C92EA7E-C3DA-4934-B2DD-2C584348C522}">
      <dgm:prSet custT="1"/>
      <dgm:spPr/>
      <dgm:t>
        <a:bodyPr/>
        <a:lstStyle/>
        <a:p>
          <a:pPr algn="l"/>
          <a:r>
            <a:rPr lang="zh-CN" altLang="en-US" sz="2800" dirty="0">
              <a:solidFill>
                <a:schemeClr val="bg1"/>
              </a:solidFill>
              <a:latin typeface="黑体" pitchFamily="49" charset="-122"/>
              <a:ea typeface="黑体" pitchFamily="49" charset="-122"/>
            </a:rPr>
            <a:t>（一）中小河流预警预报系统</a:t>
          </a:r>
        </a:p>
      </dgm:t>
    </dgm:pt>
    <dgm:pt modelId="{92AB5E38-B628-428C-93CE-4E821231D575}" type="parTrans" cxnId="{72469A26-06B3-44C0-813A-BF1B72772398}">
      <dgm:prSet/>
      <dgm:spPr/>
      <dgm:t>
        <a:bodyPr/>
        <a:lstStyle/>
        <a:p>
          <a:endParaRPr lang="zh-CN" altLang="en-US"/>
        </a:p>
      </dgm:t>
    </dgm:pt>
    <dgm:pt modelId="{626FBEC7-291E-4301-9CF8-84FA73C2C2A4}" type="sibTrans" cxnId="{72469A26-06B3-44C0-813A-BF1B72772398}">
      <dgm:prSet/>
      <dgm:spPr/>
      <dgm:t>
        <a:bodyPr/>
        <a:lstStyle/>
        <a:p>
          <a:endParaRPr lang="zh-CN" altLang="en-US"/>
        </a:p>
      </dgm:t>
    </dgm:pt>
    <dgm:pt modelId="{4B4FEACD-CF25-4AC0-8774-6857B72F11C6}">
      <dgm:prSet custT="1"/>
      <dgm:spPr/>
      <dgm:t>
        <a:bodyPr/>
        <a:lstStyle/>
        <a:p>
          <a:pPr algn="l"/>
          <a:r>
            <a:rPr lang="zh-CN" altLang="en-US" sz="2800" dirty="0">
              <a:solidFill>
                <a:schemeClr val="bg1"/>
              </a:solidFill>
              <a:latin typeface="黑体" pitchFamily="49" charset="-122"/>
              <a:ea typeface="黑体" pitchFamily="49" charset="-122"/>
            </a:rPr>
            <a:t>（二）山洪灾害防治项目</a:t>
          </a:r>
        </a:p>
      </dgm:t>
    </dgm:pt>
    <dgm:pt modelId="{44C5044A-2BF9-4254-91F3-7A8C48F8101D}" type="parTrans" cxnId="{7C269D7E-93EC-4775-8FCB-952583B83B51}">
      <dgm:prSet/>
      <dgm:spPr/>
      <dgm:t>
        <a:bodyPr/>
        <a:lstStyle/>
        <a:p>
          <a:endParaRPr lang="zh-CN" altLang="en-US"/>
        </a:p>
      </dgm:t>
    </dgm:pt>
    <dgm:pt modelId="{481DF8FE-0718-4FFD-8E5A-7D97047DE65F}" type="sibTrans" cxnId="{7C269D7E-93EC-4775-8FCB-952583B83B51}">
      <dgm:prSet/>
      <dgm:spPr/>
      <dgm:t>
        <a:bodyPr/>
        <a:lstStyle/>
        <a:p>
          <a:endParaRPr lang="zh-CN" altLang="en-US"/>
        </a:p>
      </dgm:t>
    </dgm:pt>
    <dgm:pt modelId="{97EF0770-EF58-40CA-9A3A-189A86814F09}">
      <dgm:prSet custT="1"/>
      <dgm:spPr/>
      <dgm:t>
        <a:bodyPr/>
        <a:lstStyle/>
        <a:p>
          <a:pPr algn="l"/>
          <a:r>
            <a:rPr lang="zh-CN" altLang="en-US" sz="2800" dirty="0">
              <a:solidFill>
                <a:schemeClr val="bg1"/>
              </a:solidFill>
              <a:latin typeface="黑体" pitchFamily="49" charset="-122"/>
              <a:ea typeface="黑体" pitchFamily="49" charset="-122"/>
            </a:rPr>
            <a:t>（三）水资源管理系统</a:t>
          </a:r>
        </a:p>
      </dgm:t>
    </dgm:pt>
    <dgm:pt modelId="{17B7FEAA-6A96-4DD4-B4F4-E9607CCCCF0C}" type="parTrans" cxnId="{1C5A4C1E-83D2-4F14-A0C8-6D42833EBD2D}">
      <dgm:prSet/>
      <dgm:spPr/>
      <dgm:t>
        <a:bodyPr/>
        <a:lstStyle/>
        <a:p>
          <a:endParaRPr lang="zh-CN" altLang="en-US"/>
        </a:p>
      </dgm:t>
    </dgm:pt>
    <dgm:pt modelId="{E912572F-3161-4AE5-A2C1-5611E590B4CB}" type="sibTrans" cxnId="{1C5A4C1E-83D2-4F14-A0C8-6D42833EBD2D}">
      <dgm:prSet/>
      <dgm:spPr/>
      <dgm:t>
        <a:bodyPr/>
        <a:lstStyle/>
        <a:p>
          <a:endParaRPr lang="zh-CN" altLang="en-US"/>
        </a:p>
      </dgm:t>
    </dgm:pt>
    <dgm:pt modelId="{20D42D39-1537-4584-AB29-4796935FEBE7}">
      <dgm:prSet custT="1"/>
      <dgm:spPr/>
      <dgm:t>
        <a:bodyPr/>
        <a:lstStyle/>
        <a:p>
          <a:pPr algn="l"/>
          <a:r>
            <a:rPr lang="zh-CN" altLang="en-US" sz="2800" dirty="0">
              <a:solidFill>
                <a:srgbClr val="FF0000"/>
              </a:solidFill>
              <a:latin typeface="黑体" pitchFamily="49" charset="-122"/>
              <a:ea typeface="黑体" pitchFamily="49" charset="-122"/>
            </a:rPr>
            <a:t>（四）</a:t>
          </a:r>
          <a:r>
            <a:rPr lang="zh-CN" altLang="en-US" sz="2800" b="1" dirty="0">
              <a:solidFill>
                <a:srgbClr val="FF0000"/>
              </a:solidFill>
              <a:latin typeface="黑体" pitchFamily="49" charset="-122"/>
              <a:ea typeface="黑体" pitchFamily="49" charset="-122"/>
            </a:rPr>
            <a:t>水文抗旱业务系统</a:t>
          </a:r>
          <a:endParaRPr lang="zh-CN" altLang="en-US" sz="2800" dirty="0">
            <a:solidFill>
              <a:srgbClr val="FF0000"/>
            </a:solidFill>
            <a:latin typeface="黑体" pitchFamily="49" charset="-122"/>
            <a:ea typeface="黑体" pitchFamily="49" charset="-122"/>
          </a:endParaRPr>
        </a:p>
      </dgm:t>
    </dgm:pt>
    <dgm:pt modelId="{34D850B6-910A-46BB-91FD-87B4F9FAB02E}" type="parTrans" cxnId="{C079C5DC-3B78-434F-92C7-674F0D885708}">
      <dgm:prSet/>
      <dgm:spPr/>
      <dgm:t>
        <a:bodyPr/>
        <a:lstStyle/>
        <a:p>
          <a:endParaRPr lang="zh-CN" altLang="en-US"/>
        </a:p>
      </dgm:t>
    </dgm:pt>
    <dgm:pt modelId="{86AD60AB-109C-4945-82C8-67872C70F672}" type="sibTrans" cxnId="{C079C5DC-3B78-434F-92C7-674F0D885708}">
      <dgm:prSet/>
      <dgm:spPr/>
      <dgm:t>
        <a:bodyPr/>
        <a:lstStyle/>
        <a:p>
          <a:endParaRPr lang="zh-CN" altLang="en-US"/>
        </a:p>
      </dgm:t>
    </dgm:pt>
    <dgm:pt modelId="{40D180FF-A0D6-4246-A253-C35050E71C25}" type="pres">
      <dgm:prSet presAssocID="{EB28EDC3-A058-4546-AA0E-82CB96FC843B}" presName="linearFlow" presStyleCnt="0">
        <dgm:presLayoutVars>
          <dgm:dir/>
          <dgm:resizeHandles val="exact"/>
        </dgm:presLayoutVars>
      </dgm:prSet>
      <dgm:spPr/>
      <dgm:t>
        <a:bodyPr/>
        <a:lstStyle/>
        <a:p>
          <a:endParaRPr lang="zh-CN" altLang="en-US"/>
        </a:p>
      </dgm:t>
    </dgm:pt>
    <dgm:pt modelId="{09E1A4A6-BE26-4B3D-AB49-04C668F256D9}" type="pres">
      <dgm:prSet presAssocID="{0C92EA7E-C3DA-4934-B2DD-2C584348C522}" presName="composite" presStyleCnt="0"/>
      <dgm:spPr/>
    </dgm:pt>
    <dgm:pt modelId="{54B164B6-B3A0-4307-A0EB-BB1F325FEB28}" type="pres">
      <dgm:prSet presAssocID="{0C92EA7E-C3DA-4934-B2DD-2C584348C522}" presName="imgShp" presStyleLbl="fgImgPlace1" presStyleIdx="0" presStyleCnt="4"/>
      <dgm:spPr>
        <a:blipFill>
          <a:blip xmlns:r="http://schemas.openxmlformats.org/officeDocument/2006/relationships" r:embed="rId1"/>
          <a:srcRect/>
          <a:stretch>
            <a:fillRect l="-25000" r="-25000"/>
          </a:stretch>
        </a:blipFill>
      </dgm:spPr>
    </dgm:pt>
    <dgm:pt modelId="{9557E5E4-9374-499E-8178-3D36E23DAA91}" type="pres">
      <dgm:prSet presAssocID="{0C92EA7E-C3DA-4934-B2DD-2C584348C522}" presName="txShp" presStyleLbl="node1" presStyleIdx="0" presStyleCnt="4">
        <dgm:presLayoutVars>
          <dgm:bulletEnabled val="1"/>
        </dgm:presLayoutVars>
      </dgm:prSet>
      <dgm:spPr/>
      <dgm:t>
        <a:bodyPr/>
        <a:lstStyle/>
        <a:p>
          <a:endParaRPr lang="zh-CN" altLang="en-US"/>
        </a:p>
      </dgm:t>
    </dgm:pt>
    <dgm:pt modelId="{65DE934E-902D-49EC-A2E0-81A4D6B641C7}" type="pres">
      <dgm:prSet presAssocID="{626FBEC7-291E-4301-9CF8-84FA73C2C2A4}" presName="spacing" presStyleCnt="0"/>
      <dgm:spPr/>
    </dgm:pt>
    <dgm:pt modelId="{4B8DD2E3-558C-4C95-AA6B-345A18704802}" type="pres">
      <dgm:prSet presAssocID="{4B4FEACD-CF25-4AC0-8774-6857B72F11C6}" presName="composite" presStyleCnt="0"/>
      <dgm:spPr/>
    </dgm:pt>
    <dgm:pt modelId="{A71179B3-1D4B-417A-B312-78C5F1682071}" type="pres">
      <dgm:prSet presAssocID="{4B4FEACD-CF25-4AC0-8774-6857B72F11C6}" presName="imgShp" presStyleLbl="fgImgPlace1" presStyleIdx="1" presStyleCnt="4"/>
      <dgm:spPr>
        <a:blipFill rotWithShape="1">
          <a:blip xmlns:r="http://schemas.openxmlformats.org/officeDocument/2006/relationships" r:embed="rId2"/>
          <a:stretch>
            <a:fillRect/>
          </a:stretch>
        </a:blipFill>
      </dgm:spPr>
    </dgm:pt>
    <dgm:pt modelId="{39A5ED64-5639-4CB0-9D53-9F6397D25C1D}" type="pres">
      <dgm:prSet presAssocID="{4B4FEACD-CF25-4AC0-8774-6857B72F11C6}" presName="txShp" presStyleLbl="node1" presStyleIdx="1" presStyleCnt="4">
        <dgm:presLayoutVars>
          <dgm:bulletEnabled val="1"/>
        </dgm:presLayoutVars>
      </dgm:prSet>
      <dgm:spPr/>
      <dgm:t>
        <a:bodyPr/>
        <a:lstStyle/>
        <a:p>
          <a:endParaRPr lang="zh-CN" altLang="en-US"/>
        </a:p>
      </dgm:t>
    </dgm:pt>
    <dgm:pt modelId="{8629D897-B7ED-4B1B-B01E-EAFAEA59BD63}" type="pres">
      <dgm:prSet presAssocID="{481DF8FE-0718-4FFD-8E5A-7D97047DE65F}" presName="spacing" presStyleCnt="0"/>
      <dgm:spPr/>
    </dgm:pt>
    <dgm:pt modelId="{2175C7B8-B41F-4225-A185-CF0B2F1B264F}" type="pres">
      <dgm:prSet presAssocID="{97EF0770-EF58-40CA-9A3A-189A86814F09}" presName="composite" presStyleCnt="0"/>
      <dgm:spPr/>
    </dgm:pt>
    <dgm:pt modelId="{E0F103A7-DFD5-4410-B6D9-380E4DEAB46F}" type="pres">
      <dgm:prSet presAssocID="{97EF0770-EF58-40CA-9A3A-189A86814F09}" presName="imgShp" presStyleLbl="fgImgPlace1" presStyleIdx="2" presStyleCnt="4"/>
      <dgm:spPr>
        <a:blipFill>
          <a:blip xmlns:r="http://schemas.openxmlformats.org/officeDocument/2006/relationships" r:embed="rId3"/>
          <a:srcRect/>
          <a:stretch>
            <a:fillRect l="-35000" r="-35000"/>
          </a:stretch>
        </a:blipFill>
      </dgm:spPr>
    </dgm:pt>
    <dgm:pt modelId="{6A9FEA75-CDD9-4294-A212-3BDDB3A3591A}" type="pres">
      <dgm:prSet presAssocID="{97EF0770-EF58-40CA-9A3A-189A86814F09}" presName="txShp" presStyleLbl="node1" presStyleIdx="2" presStyleCnt="4">
        <dgm:presLayoutVars>
          <dgm:bulletEnabled val="1"/>
        </dgm:presLayoutVars>
      </dgm:prSet>
      <dgm:spPr/>
      <dgm:t>
        <a:bodyPr/>
        <a:lstStyle/>
        <a:p>
          <a:endParaRPr lang="zh-CN" altLang="en-US"/>
        </a:p>
      </dgm:t>
    </dgm:pt>
    <dgm:pt modelId="{878028BB-324A-4B2A-9D02-A74208EBFE33}" type="pres">
      <dgm:prSet presAssocID="{E912572F-3161-4AE5-A2C1-5611E590B4CB}" presName="spacing" presStyleCnt="0"/>
      <dgm:spPr/>
    </dgm:pt>
    <dgm:pt modelId="{65119CE3-FEC5-4122-B26A-AE5C40C6D6A0}" type="pres">
      <dgm:prSet presAssocID="{20D42D39-1537-4584-AB29-4796935FEBE7}" presName="composite" presStyleCnt="0"/>
      <dgm:spPr/>
    </dgm:pt>
    <dgm:pt modelId="{24905BD9-CF4B-4555-94E6-D24A6CEC2C90}" type="pres">
      <dgm:prSet presAssocID="{20D42D39-1537-4584-AB29-4796935FEBE7}"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34000" r="-34000"/>
          </a:stretch>
        </a:blipFill>
      </dgm:spPr>
    </dgm:pt>
    <dgm:pt modelId="{AEAF0AED-BF0A-4773-A34D-6BA6EC32D1C7}" type="pres">
      <dgm:prSet presAssocID="{20D42D39-1537-4584-AB29-4796935FEBE7}" presName="txShp" presStyleLbl="node1" presStyleIdx="3" presStyleCnt="4">
        <dgm:presLayoutVars>
          <dgm:bulletEnabled val="1"/>
        </dgm:presLayoutVars>
      </dgm:prSet>
      <dgm:spPr/>
      <dgm:t>
        <a:bodyPr/>
        <a:lstStyle/>
        <a:p>
          <a:endParaRPr lang="zh-CN" altLang="en-US"/>
        </a:p>
      </dgm:t>
    </dgm:pt>
  </dgm:ptLst>
  <dgm:cxnLst>
    <dgm:cxn modelId="{C079C5DC-3B78-434F-92C7-674F0D885708}" srcId="{EB28EDC3-A058-4546-AA0E-82CB96FC843B}" destId="{20D42D39-1537-4584-AB29-4796935FEBE7}" srcOrd="3" destOrd="0" parTransId="{34D850B6-910A-46BB-91FD-87B4F9FAB02E}" sibTransId="{86AD60AB-109C-4945-82C8-67872C70F672}"/>
    <dgm:cxn modelId="{A8BEA789-6CC3-420F-BF21-D66CF7B4445C}" type="presOf" srcId="{20D42D39-1537-4584-AB29-4796935FEBE7}" destId="{AEAF0AED-BF0A-4773-A34D-6BA6EC32D1C7}" srcOrd="0" destOrd="0" presId="urn:microsoft.com/office/officeart/2005/8/layout/vList3#1"/>
    <dgm:cxn modelId="{1C5A4C1E-83D2-4F14-A0C8-6D42833EBD2D}" srcId="{EB28EDC3-A058-4546-AA0E-82CB96FC843B}" destId="{97EF0770-EF58-40CA-9A3A-189A86814F09}" srcOrd="2" destOrd="0" parTransId="{17B7FEAA-6A96-4DD4-B4F4-E9607CCCCF0C}" sibTransId="{E912572F-3161-4AE5-A2C1-5611E590B4CB}"/>
    <dgm:cxn modelId="{7C269D7E-93EC-4775-8FCB-952583B83B51}" srcId="{EB28EDC3-A058-4546-AA0E-82CB96FC843B}" destId="{4B4FEACD-CF25-4AC0-8774-6857B72F11C6}" srcOrd="1" destOrd="0" parTransId="{44C5044A-2BF9-4254-91F3-7A8C48F8101D}" sibTransId="{481DF8FE-0718-4FFD-8E5A-7D97047DE65F}"/>
    <dgm:cxn modelId="{9CE0A92E-D8F7-42B0-989D-ADEADD090713}" type="presOf" srcId="{97EF0770-EF58-40CA-9A3A-189A86814F09}" destId="{6A9FEA75-CDD9-4294-A212-3BDDB3A3591A}" srcOrd="0" destOrd="0" presId="urn:microsoft.com/office/officeart/2005/8/layout/vList3#1"/>
    <dgm:cxn modelId="{8157B59B-D4F2-4FBA-BA3B-64100A70C167}" type="presOf" srcId="{4B4FEACD-CF25-4AC0-8774-6857B72F11C6}" destId="{39A5ED64-5639-4CB0-9D53-9F6397D25C1D}" srcOrd="0" destOrd="0" presId="urn:microsoft.com/office/officeart/2005/8/layout/vList3#1"/>
    <dgm:cxn modelId="{FDB465ED-B636-43DD-BF52-3C5527CD8C51}" type="presOf" srcId="{0C92EA7E-C3DA-4934-B2DD-2C584348C522}" destId="{9557E5E4-9374-499E-8178-3D36E23DAA91}" srcOrd="0" destOrd="0" presId="urn:microsoft.com/office/officeart/2005/8/layout/vList3#1"/>
    <dgm:cxn modelId="{349E3F14-8221-456C-A4F5-EDB82600A1CC}" type="presOf" srcId="{EB28EDC3-A058-4546-AA0E-82CB96FC843B}" destId="{40D180FF-A0D6-4246-A253-C35050E71C25}" srcOrd="0" destOrd="0" presId="urn:microsoft.com/office/officeart/2005/8/layout/vList3#1"/>
    <dgm:cxn modelId="{72469A26-06B3-44C0-813A-BF1B72772398}" srcId="{EB28EDC3-A058-4546-AA0E-82CB96FC843B}" destId="{0C92EA7E-C3DA-4934-B2DD-2C584348C522}" srcOrd="0" destOrd="0" parTransId="{92AB5E38-B628-428C-93CE-4E821231D575}" sibTransId="{626FBEC7-291E-4301-9CF8-84FA73C2C2A4}"/>
    <dgm:cxn modelId="{2F98DD40-0273-42DA-BA63-ACB5A40AA540}" type="presParOf" srcId="{40D180FF-A0D6-4246-A253-C35050E71C25}" destId="{09E1A4A6-BE26-4B3D-AB49-04C668F256D9}" srcOrd="0" destOrd="0" presId="urn:microsoft.com/office/officeart/2005/8/layout/vList3#1"/>
    <dgm:cxn modelId="{EE237AAA-1B50-4037-8896-C056AF125478}" type="presParOf" srcId="{09E1A4A6-BE26-4B3D-AB49-04C668F256D9}" destId="{54B164B6-B3A0-4307-A0EB-BB1F325FEB28}" srcOrd="0" destOrd="0" presId="urn:microsoft.com/office/officeart/2005/8/layout/vList3#1"/>
    <dgm:cxn modelId="{CB6ED124-4848-4D72-90B7-C0F709BCBFE5}" type="presParOf" srcId="{09E1A4A6-BE26-4B3D-AB49-04C668F256D9}" destId="{9557E5E4-9374-499E-8178-3D36E23DAA91}" srcOrd="1" destOrd="0" presId="urn:microsoft.com/office/officeart/2005/8/layout/vList3#1"/>
    <dgm:cxn modelId="{BCBAAB80-7AF8-4C16-9741-A85D2D2027D0}" type="presParOf" srcId="{40D180FF-A0D6-4246-A253-C35050E71C25}" destId="{65DE934E-902D-49EC-A2E0-81A4D6B641C7}" srcOrd="1" destOrd="0" presId="urn:microsoft.com/office/officeart/2005/8/layout/vList3#1"/>
    <dgm:cxn modelId="{902937F1-0254-4DFB-A780-29B5AE39CFE6}" type="presParOf" srcId="{40D180FF-A0D6-4246-A253-C35050E71C25}" destId="{4B8DD2E3-558C-4C95-AA6B-345A18704802}" srcOrd="2" destOrd="0" presId="urn:microsoft.com/office/officeart/2005/8/layout/vList3#1"/>
    <dgm:cxn modelId="{906A2B0A-08DB-453B-9A9A-CB64D8F4D8B6}" type="presParOf" srcId="{4B8DD2E3-558C-4C95-AA6B-345A18704802}" destId="{A71179B3-1D4B-417A-B312-78C5F1682071}" srcOrd="0" destOrd="0" presId="urn:microsoft.com/office/officeart/2005/8/layout/vList3#1"/>
    <dgm:cxn modelId="{8AB4CA1C-9A3A-42FD-945B-6CC64A1C6C64}" type="presParOf" srcId="{4B8DD2E3-558C-4C95-AA6B-345A18704802}" destId="{39A5ED64-5639-4CB0-9D53-9F6397D25C1D}" srcOrd="1" destOrd="0" presId="urn:microsoft.com/office/officeart/2005/8/layout/vList3#1"/>
    <dgm:cxn modelId="{DFB5A7DA-2DFF-4DE8-B73F-A8EECFFCFC11}" type="presParOf" srcId="{40D180FF-A0D6-4246-A253-C35050E71C25}" destId="{8629D897-B7ED-4B1B-B01E-EAFAEA59BD63}" srcOrd="3" destOrd="0" presId="urn:microsoft.com/office/officeart/2005/8/layout/vList3#1"/>
    <dgm:cxn modelId="{75E515EB-5685-4286-BA1A-CED8DB3A3518}" type="presParOf" srcId="{40D180FF-A0D6-4246-A253-C35050E71C25}" destId="{2175C7B8-B41F-4225-A185-CF0B2F1B264F}" srcOrd="4" destOrd="0" presId="urn:microsoft.com/office/officeart/2005/8/layout/vList3#1"/>
    <dgm:cxn modelId="{8B66E43E-F257-4372-AB76-AAF31059BFED}" type="presParOf" srcId="{2175C7B8-B41F-4225-A185-CF0B2F1B264F}" destId="{E0F103A7-DFD5-4410-B6D9-380E4DEAB46F}" srcOrd="0" destOrd="0" presId="urn:microsoft.com/office/officeart/2005/8/layout/vList3#1"/>
    <dgm:cxn modelId="{AA553AB9-C4A7-4B3B-B1AC-5B8931AC36B8}" type="presParOf" srcId="{2175C7B8-B41F-4225-A185-CF0B2F1B264F}" destId="{6A9FEA75-CDD9-4294-A212-3BDDB3A3591A}" srcOrd="1" destOrd="0" presId="urn:microsoft.com/office/officeart/2005/8/layout/vList3#1"/>
    <dgm:cxn modelId="{627BA20A-F5B7-4611-998C-E0EE6586A30D}" type="presParOf" srcId="{40D180FF-A0D6-4246-A253-C35050E71C25}" destId="{878028BB-324A-4B2A-9D02-A74208EBFE33}" srcOrd="5" destOrd="0" presId="urn:microsoft.com/office/officeart/2005/8/layout/vList3#1"/>
    <dgm:cxn modelId="{27AF6B60-57E6-402F-A9DD-D61F7CB65EE5}" type="presParOf" srcId="{40D180FF-A0D6-4246-A253-C35050E71C25}" destId="{65119CE3-FEC5-4122-B26A-AE5C40C6D6A0}" srcOrd="6" destOrd="0" presId="urn:microsoft.com/office/officeart/2005/8/layout/vList3#1"/>
    <dgm:cxn modelId="{7B3ADA86-E7CA-4229-83C5-16CE6975A702}" type="presParOf" srcId="{65119CE3-FEC5-4122-B26A-AE5C40C6D6A0}" destId="{24905BD9-CF4B-4555-94E6-D24A6CEC2C90}" srcOrd="0" destOrd="0" presId="urn:microsoft.com/office/officeart/2005/8/layout/vList3#1"/>
    <dgm:cxn modelId="{BF06591A-E22B-4794-A74D-5ACA11D1F3D8}" type="presParOf" srcId="{65119CE3-FEC5-4122-B26A-AE5C40C6D6A0}" destId="{AEAF0AED-BF0A-4773-A34D-6BA6EC32D1C7}"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172B72-BF34-4B4D-9C33-FD019C39F5F3}" type="doc">
      <dgm:prSet loTypeId="urn:microsoft.com/office/officeart/2005/8/layout/pList1#2" loCatId="list" qsTypeId="urn:microsoft.com/office/officeart/2005/8/quickstyle/simple1#6" qsCatId="simple" csTypeId="urn:microsoft.com/office/officeart/2005/8/colors/accent1_2#6" csCatId="accent1" phldr="1"/>
      <dgm:spPr/>
      <dgm:t>
        <a:bodyPr/>
        <a:lstStyle/>
        <a:p>
          <a:endParaRPr lang="zh-CN" altLang="en-US"/>
        </a:p>
      </dgm:t>
    </dgm:pt>
    <dgm:pt modelId="{9D1D60B8-7395-4082-B1C4-E1891C4999E1}">
      <dgm:prSet phldrT="[文本]"/>
      <dgm:spPr/>
      <dgm:t>
        <a:bodyPr/>
        <a:lstStyle/>
        <a:p>
          <a:r>
            <a:rPr lang="zh-CN" altLang="en-US" dirty="0"/>
            <a:t>文档服务</a:t>
          </a:r>
        </a:p>
      </dgm:t>
    </dgm:pt>
    <dgm:pt modelId="{CEA5450A-8996-472F-9033-53947326B445}" type="parTrans" cxnId="{2C196EF7-BE97-4E86-BC64-8AFC198408CE}">
      <dgm:prSet/>
      <dgm:spPr/>
      <dgm:t>
        <a:bodyPr/>
        <a:lstStyle/>
        <a:p>
          <a:endParaRPr lang="zh-CN" altLang="en-US"/>
        </a:p>
      </dgm:t>
    </dgm:pt>
    <dgm:pt modelId="{C9FD44A2-B939-45B4-B375-57E7748259AD}" type="sibTrans" cxnId="{2C196EF7-BE97-4E86-BC64-8AFC198408CE}">
      <dgm:prSet/>
      <dgm:spPr/>
      <dgm:t>
        <a:bodyPr/>
        <a:lstStyle/>
        <a:p>
          <a:endParaRPr lang="zh-CN" altLang="en-US"/>
        </a:p>
      </dgm:t>
    </dgm:pt>
    <dgm:pt modelId="{A861D67D-C26E-4630-8F7F-4E7DE6F1437E}">
      <dgm:prSet phldrT="[文本]"/>
      <dgm:spPr/>
      <dgm:t>
        <a:bodyPr/>
        <a:lstStyle/>
        <a:p>
          <a:r>
            <a:rPr lang="zh-CN" altLang="en-US" dirty="0"/>
            <a:t>数据服务</a:t>
          </a:r>
        </a:p>
      </dgm:t>
    </dgm:pt>
    <dgm:pt modelId="{A06B9ABD-BBBC-4478-AC75-51625AB8FFA5}" type="parTrans" cxnId="{31FE302E-F16F-48E4-B42F-9E481B147816}">
      <dgm:prSet/>
      <dgm:spPr/>
      <dgm:t>
        <a:bodyPr/>
        <a:lstStyle/>
        <a:p>
          <a:endParaRPr lang="zh-CN" altLang="en-US"/>
        </a:p>
      </dgm:t>
    </dgm:pt>
    <dgm:pt modelId="{C37313D1-5ACB-4DC8-B730-F737C44D1EC5}" type="sibTrans" cxnId="{31FE302E-F16F-48E4-B42F-9E481B147816}">
      <dgm:prSet/>
      <dgm:spPr/>
      <dgm:t>
        <a:bodyPr/>
        <a:lstStyle/>
        <a:p>
          <a:endParaRPr lang="zh-CN" altLang="en-US"/>
        </a:p>
      </dgm:t>
    </dgm:pt>
    <dgm:pt modelId="{14F58DD6-54E1-472E-85DF-CA385DFA04D2}">
      <dgm:prSet phldrT="[文本]"/>
      <dgm:spPr/>
      <dgm:t>
        <a:bodyPr/>
        <a:lstStyle/>
        <a:p>
          <a:r>
            <a:rPr lang="zh-CN" altLang="en-US" dirty="0"/>
            <a:t>视频服务</a:t>
          </a:r>
        </a:p>
      </dgm:t>
    </dgm:pt>
    <dgm:pt modelId="{7130B2B0-A347-4D82-80BA-FAFAA8E7B83C}" type="parTrans" cxnId="{EE01A15D-C2DE-41AF-8E52-131845001F50}">
      <dgm:prSet/>
      <dgm:spPr/>
      <dgm:t>
        <a:bodyPr/>
        <a:lstStyle/>
        <a:p>
          <a:endParaRPr lang="zh-CN" altLang="en-US"/>
        </a:p>
      </dgm:t>
    </dgm:pt>
    <dgm:pt modelId="{925B31E2-2734-4164-A2F2-EE7442E12B23}" type="sibTrans" cxnId="{EE01A15D-C2DE-41AF-8E52-131845001F50}">
      <dgm:prSet/>
      <dgm:spPr/>
      <dgm:t>
        <a:bodyPr/>
        <a:lstStyle/>
        <a:p>
          <a:endParaRPr lang="zh-CN" altLang="en-US"/>
        </a:p>
      </dgm:t>
    </dgm:pt>
    <dgm:pt modelId="{16FF4ABC-F6F9-4DE4-8730-4FF012DA097C}">
      <dgm:prSet phldrT="[文本]"/>
      <dgm:spPr/>
      <dgm:t>
        <a:bodyPr/>
        <a:lstStyle/>
        <a:p>
          <a:r>
            <a:rPr lang="zh-CN" altLang="en-US" dirty="0"/>
            <a:t>计算服务</a:t>
          </a:r>
        </a:p>
      </dgm:t>
    </dgm:pt>
    <dgm:pt modelId="{DF9CDDD1-6294-4356-BB92-252A44EF1680}" type="parTrans" cxnId="{4A73C86F-F6F9-41A2-B0DF-75B82F9CD340}">
      <dgm:prSet/>
      <dgm:spPr/>
      <dgm:t>
        <a:bodyPr/>
        <a:lstStyle/>
        <a:p>
          <a:endParaRPr lang="zh-CN" altLang="en-US"/>
        </a:p>
      </dgm:t>
    </dgm:pt>
    <dgm:pt modelId="{86BABA82-24BF-4885-BFBD-70204337E3BD}" type="sibTrans" cxnId="{4A73C86F-F6F9-41A2-B0DF-75B82F9CD340}">
      <dgm:prSet/>
      <dgm:spPr/>
      <dgm:t>
        <a:bodyPr/>
        <a:lstStyle/>
        <a:p>
          <a:endParaRPr lang="zh-CN" altLang="en-US"/>
        </a:p>
      </dgm:t>
    </dgm:pt>
    <dgm:pt modelId="{EE8DC398-9813-436D-B8C9-F44A9BEDB35F}" type="pres">
      <dgm:prSet presAssocID="{CE172B72-BF34-4B4D-9C33-FD019C39F5F3}" presName="Name0" presStyleCnt="0">
        <dgm:presLayoutVars>
          <dgm:dir/>
          <dgm:resizeHandles val="exact"/>
        </dgm:presLayoutVars>
      </dgm:prSet>
      <dgm:spPr/>
      <dgm:t>
        <a:bodyPr/>
        <a:lstStyle/>
        <a:p>
          <a:endParaRPr lang="zh-CN" altLang="en-US"/>
        </a:p>
      </dgm:t>
    </dgm:pt>
    <dgm:pt modelId="{7EBC797B-FB85-4AC2-B5A7-EAF48BBA3B3E}" type="pres">
      <dgm:prSet presAssocID="{9D1D60B8-7395-4082-B1C4-E1891C4999E1}" presName="compNode" presStyleCnt="0"/>
      <dgm:spPr/>
    </dgm:pt>
    <dgm:pt modelId="{86371421-E33F-4580-A5A5-94C788F575DE}" type="pres">
      <dgm:prSet presAssocID="{9D1D60B8-7395-4082-B1C4-E1891C4999E1}" presName="pictRect" presStyleLbl="node1" presStyleIdx="0" presStyleCnt="4"/>
      <dgm:spPr>
        <a:blipFill>
          <a:blip xmlns:r="http://schemas.openxmlformats.org/officeDocument/2006/relationships" r:embed="rId1"/>
          <a:srcRect/>
          <a:stretch>
            <a:fillRect t="-4000" b="-4000"/>
          </a:stretch>
        </a:blipFill>
      </dgm:spPr>
    </dgm:pt>
    <dgm:pt modelId="{0A062EA4-02D5-4000-9FD3-C644374161CB}" type="pres">
      <dgm:prSet presAssocID="{9D1D60B8-7395-4082-B1C4-E1891C4999E1}" presName="textRect" presStyleLbl="revTx" presStyleIdx="0" presStyleCnt="4">
        <dgm:presLayoutVars>
          <dgm:bulletEnabled val="1"/>
        </dgm:presLayoutVars>
      </dgm:prSet>
      <dgm:spPr/>
      <dgm:t>
        <a:bodyPr/>
        <a:lstStyle/>
        <a:p>
          <a:endParaRPr lang="zh-CN" altLang="en-US"/>
        </a:p>
      </dgm:t>
    </dgm:pt>
    <dgm:pt modelId="{2E623D38-07DF-4F33-9284-E1004C75E659}" type="pres">
      <dgm:prSet presAssocID="{C9FD44A2-B939-45B4-B375-57E7748259AD}" presName="sibTrans" presStyleLbl="sibTrans2D1" presStyleIdx="0" presStyleCnt="0"/>
      <dgm:spPr/>
      <dgm:t>
        <a:bodyPr/>
        <a:lstStyle/>
        <a:p>
          <a:endParaRPr lang="zh-CN" altLang="en-US"/>
        </a:p>
      </dgm:t>
    </dgm:pt>
    <dgm:pt modelId="{9FDE9F36-3F35-4C5D-8609-E22644436761}" type="pres">
      <dgm:prSet presAssocID="{14F58DD6-54E1-472E-85DF-CA385DFA04D2}" presName="compNode" presStyleCnt="0"/>
      <dgm:spPr/>
    </dgm:pt>
    <dgm:pt modelId="{D8940064-77CD-4CD3-9950-E1ABA1568E36}" type="pres">
      <dgm:prSet presAssocID="{14F58DD6-54E1-472E-85DF-CA385DFA04D2}"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xmlns="" val="0"/>
              </a:ext>
            </a:extLst>
          </a:blip>
          <a:srcRect/>
          <a:stretch>
            <a:fillRect l="-16000" r="-16000"/>
          </a:stretch>
        </a:blipFill>
      </dgm:spPr>
    </dgm:pt>
    <dgm:pt modelId="{C4F2E824-9FD9-401A-9D38-9482604104C5}" type="pres">
      <dgm:prSet presAssocID="{14F58DD6-54E1-472E-85DF-CA385DFA04D2}" presName="textRect" presStyleLbl="revTx" presStyleIdx="1" presStyleCnt="4">
        <dgm:presLayoutVars>
          <dgm:bulletEnabled val="1"/>
        </dgm:presLayoutVars>
      </dgm:prSet>
      <dgm:spPr/>
      <dgm:t>
        <a:bodyPr/>
        <a:lstStyle/>
        <a:p>
          <a:endParaRPr lang="zh-CN" altLang="en-US"/>
        </a:p>
      </dgm:t>
    </dgm:pt>
    <dgm:pt modelId="{CB81AD9A-403D-4295-9733-D9A9592F89E2}" type="pres">
      <dgm:prSet presAssocID="{925B31E2-2734-4164-A2F2-EE7442E12B23}" presName="sibTrans" presStyleLbl="sibTrans2D1" presStyleIdx="0" presStyleCnt="0"/>
      <dgm:spPr/>
      <dgm:t>
        <a:bodyPr/>
        <a:lstStyle/>
        <a:p>
          <a:endParaRPr lang="zh-CN" altLang="en-US"/>
        </a:p>
      </dgm:t>
    </dgm:pt>
    <dgm:pt modelId="{EB839CF1-4319-42F9-A529-61BA9EEF56EB}" type="pres">
      <dgm:prSet presAssocID="{A861D67D-C26E-4630-8F7F-4E7DE6F1437E}" presName="compNode" presStyleCnt="0"/>
      <dgm:spPr/>
    </dgm:pt>
    <dgm:pt modelId="{D54BC34F-B6E9-4ADF-B2B3-89CBB4A38073}" type="pres">
      <dgm:prSet presAssocID="{A861D67D-C26E-4630-8F7F-4E7DE6F1437E}"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l="-15000" r="-15000"/>
          </a:stretch>
        </a:blipFill>
      </dgm:spPr>
    </dgm:pt>
    <dgm:pt modelId="{B8F4CDDA-4038-4975-8308-BDA25D6FC638}" type="pres">
      <dgm:prSet presAssocID="{A861D67D-C26E-4630-8F7F-4E7DE6F1437E}" presName="textRect" presStyleLbl="revTx" presStyleIdx="2" presStyleCnt="4">
        <dgm:presLayoutVars>
          <dgm:bulletEnabled val="1"/>
        </dgm:presLayoutVars>
      </dgm:prSet>
      <dgm:spPr/>
      <dgm:t>
        <a:bodyPr/>
        <a:lstStyle/>
        <a:p>
          <a:endParaRPr lang="zh-CN" altLang="en-US"/>
        </a:p>
      </dgm:t>
    </dgm:pt>
    <dgm:pt modelId="{16FB404F-422F-4D94-B4E6-800FD31FE095}" type="pres">
      <dgm:prSet presAssocID="{C37313D1-5ACB-4DC8-B730-F737C44D1EC5}" presName="sibTrans" presStyleLbl="sibTrans2D1" presStyleIdx="0" presStyleCnt="0"/>
      <dgm:spPr/>
      <dgm:t>
        <a:bodyPr/>
        <a:lstStyle/>
        <a:p>
          <a:endParaRPr lang="zh-CN" altLang="en-US"/>
        </a:p>
      </dgm:t>
    </dgm:pt>
    <dgm:pt modelId="{F972BC31-F9B6-4239-BBA1-3C140FFB3484}" type="pres">
      <dgm:prSet presAssocID="{16FF4ABC-F6F9-4DE4-8730-4FF012DA097C}" presName="compNode" presStyleCnt="0"/>
      <dgm:spPr/>
    </dgm:pt>
    <dgm:pt modelId="{C1C74C91-0596-45F3-AE4C-BB2CD7097AB8}" type="pres">
      <dgm:prSet presAssocID="{16FF4ABC-F6F9-4DE4-8730-4FF012DA097C}" presName="pictRect" presStyleLbl="node1" presStyleIdx="3" presStyleCnt="4"/>
      <dgm:spPr>
        <a:blipFill>
          <a:blip xmlns:r="http://schemas.openxmlformats.org/officeDocument/2006/relationships" r:embed="rId4"/>
          <a:srcRect/>
          <a:stretch>
            <a:fillRect l="-12000" r="-12000"/>
          </a:stretch>
        </a:blipFill>
      </dgm:spPr>
    </dgm:pt>
    <dgm:pt modelId="{85678395-E651-4597-9996-CE6CA6AD1360}" type="pres">
      <dgm:prSet presAssocID="{16FF4ABC-F6F9-4DE4-8730-4FF012DA097C}" presName="textRect" presStyleLbl="revTx" presStyleIdx="3" presStyleCnt="4">
        <dgm:presLayoutVars>
          <dgm:bulletEnabled val="1"/>
        </dgm:presLayoutVars>
      </dgm:prSet>
      <dgm:spPr/>
      <dgm:t>
        <a:bodyPr/>
        <a:lstStyle/>
        <a:p>
          <a:endParaRPr lang="zh-CN" altLang="en-US"/>
        </a:p>
      </dgm:t>
    </dgm:pt>
  </dgm:ptLst>
  <dgm:cxnLst>
    <dgm:cxn modelId="{73672868-84F0-4B0C-82D0-A5C21035D14A}" type="presOf" srcId="{C9FD44A2-B939-45B4-B375-57E7748259AD}" destId="{2E623D38-07DF-4F33-9284-E1004C75E659}" srcOrd="0" destOrd="0" presId="urn:microsoft.com/office/officeart/2005/8/layout/pList1#2"/>
    <dgm:cxn modelId="{31FE302E-F16F-48E4-B42F-9E481B147816}" srcId="{CE172B72-BF34-4B4D-9C33-FD019C39F5F3}" destId="{A861D67D-C26E-4630-8F7F-4E7DE6F1437E}" srcOrd="2" destOrd="0" parTransId="{A06B9ABD-BBBC-4478-AC75-51625AB8FFA5}" sibTransId="{C37313D1-5ACB-4DC8-B730-F737C44D1EC5}"/>
    <dgm:cxn modelId="{1F9DBE9B-3321-4D1E-9AA2-4E9F118EDD48}" type="presOf" srcId="{CE172B72-BF34-4B4D-9C33-FD019C39F5F3}" destId="{EE8DC398-9813-436D-B8C9-F44A9BEDB35F}" srcOrd="0" destOrd="0" presId="urn:microsoft.com/office/officeart/2005/8/layout/pList1#2"/>
    <dgm:cxn modelId="{2C196EF7-BE97-4E86-BC64-8AFC198408CE}" srcId="{CE172B72-BF34-4B4D-9C33-FD019C39F5F3}" destId="{9D1D60B8-7395-4082-B1C4-E1891C4999E1}" srcOrd="0" destOrd="0" parTransId="{CEA5450A-8996-472F-9033-53947326B445}" sibTransId="{C9FD44A2-B939-45B4-B375-57E7748259AD}"/>
    <dgm:cxn modelId="{F6DA7E5D-B7E4-45A7-8EC6-BFAE58F37E9E}" type="presOf" srcId="{16FF4ABC-F6F9-4DE4-8730-4FF012DA097C}" destId="{85678395-E651-4597-9996-CE6CA6AD1360}" srcOrd="0" destOrd="0" presId="urn:microsoft.com/office/officeart/2005/8/layout/pList1#2"/>
    <dgm:cxn modelId="{21317451-6611-41BD-BE6F-2C9474C526E2}" type="presOf" srcId="{A861D67D-C26E-4630-8F7F-4E7DE6F1437E}" destId="{B8F4CDDA-4038-4975-8308-BDA25D6FC638}" srcOrd="0" destOrd="0" presId="urn:microsoft.com/office/officeart/2005/8/layout/pList1#2"/>
    <dgm:cxn modelId="{393CBE0A-FD2F-412B-B114-0B37308AA444}" type="presOf" srcId="{C37313D1-5ACB-4DC8-B730-F737C44D1EC5}" destId="{16FB404F-422F-4D94-B4E6-800FD31FE095}" srcOrd="0" destOrd="0" presId="urn:microsoft.com/office/officeart/2005/8/layout/pList1#2"/>
    <dgm:cxn modelId="{4A73C86F-F6F9-41A2-B0DF-75B82F9CD340}" srcId="{CE172B72-BF34-4B4D-9C33-FD019C39F5F3}" destId="{16FF4ABC-F6F9-4DE4-8730-4FF012DA097C}" srcOrd="3" destOrd="0" parTransId="{DF9CDDD1-6294-4356-BB92-252A44EF1680}" sibTransId="{86BABA82-24BF-4885-BFBD-70204337E3BD}"/>
    <dgm:cxn modelId="{1F7B8305-138C-4B32-A6F8-282D9F5AB0B0}" type="presOf" srcId="{14F58DD6-54E1-472E-85DF-CA385DFA04D2}" destId="{C4F2E824-9FD9-401A-9D38-9482604104C5}" srcOrd="0" destOrd="0" presId="urn:microsoft.com/office/officeart/2005/8/layout/pList1#2"/>
    <dgm:cxn modelId="{EE01A15D-C2DE-41AF-8E52-131845001F50}" srcId="{CE172B72-BF34-4B4D-9C33-FD019C39F5F3}" destId="{14F58DD6-54E1-472E-85DF-CA385DFA04D2}" srcOrd="1" destOrd="0" parTransId="{7130B2B0-A347-4D82-80BA-FAFAA8E7B83C}" sibTransId="{925B31E2-2734-4164-A2F2-EE7442E12B23}"/>
    <dgm:cxn modelId="{88C31058-6F41-4058-9D99-A87AAE6736FE}" type="presOf" srcId="{9D1D60B8-7395-4082-B1C4-E1891C4999E1}" destId="{0A062EA4-02D5-4000-9FD3-C644374161CB}" srcOrd="0" destOrd="0" presId="urn:microsoft.com/office/officeart/2005/8/layout/pList1#2"/>
    <dgm:cxn modelId="{6D2909C9-1F29-43BA-9196-4F43A4C16A84}" type="presOf" srcId="{925B31E2-2734-4164-A2F2-EE7442E12B23}" destId="{CB81AD9A-403D-4295-9733-D9A9592F89E2}" srcOrd="0" destOrd="0" presId="urn:microsoft.com/office/officeart/2005/8/layout/pList1#2"/>
    <dgm:cxn modelId="{E8B9097B-C95D-42F5-A728-726412F35341}" type="presParOf" srcId="{EE8DC398-9813-436D-B8C9-F44A9BEDB35F}" destId="{7EBC797B-FB85-4AC2-B5A7-EAF48BBA3B3E}" srcOrd="0" destOrd="0" presId="urn:microsoft.com/office/officeart/2005/8/layout/pList1#2"/>
    <dgm:cxn modelId="{B349A199-FC46-4FA3-BEA5-1161E80CB686}" type="presParOf" srcId="{7EBC797B-FB85-4AC2-B5A7-EAF48BBA3B3E}" destId="{86371421-E33F-4580-A5A5-94C788F575DE}" srcOrd="0" destOrd="0" presId="urn:microsoft.com/office/officeart/2005/8/layout/pList1#2"/>
    <dgm:cxn modelId="{6804FEB5-49D5-45D3-95C1-26F74B51FABB}" type="presParOf" srcId="{7EBC797B-FB85-4AC2-B5A7-EAF48BBA3B3E}" destId="{0A062EA4-02D5-4000-9FD3-C644374161CB}" srcOrd="1" destOrd="0" presId="urn:microsoft.com/office/officeart/2005/8/layout/pList1#2"/>
    <dgm:cxn modelId="{A84FD124-ACD9-40AA-976A-1ECC68D87C6B}" type="presParOf" srcId="{EE8DC398-9813-436D-B8C9-F44A9BEDB35F}" destId="{2E623D38-07DF-4F33-9284-E1004C75E659}" srcOrd="1" destOrd="0" presId="urn:microsoft.com/office/officeart/2005/8/layout/pList1#2"/>
    <dgm:cxn modelId="{94190AFC-82B1-4253-9AA3-D31B27C1845E}" type="presParOf" srcId="{EE8DC398-9813-436D-B8C9-F44A9BEDB35F}" destId="{9FDE9F36-3F35-4C5D-8609-E22644436761}" srcOrd="2" destOrd="0" presId="urn:microsoft.com/office/officeart/2005/8/layout/pList1#2"/>
    <dgm:cxn modelId="{2E3AD03D-4A08-46D2-82B5-D90A8B9D3FA4}" type="presParOf" srcId="{9FDE9F36-3F35-4C5D-8609-E22644436761}" destId="{D8940064-77CD-4CD3-9950-E1ABA1568E36}" srcOrd="0" destOrd="0" presId="urn:microsoft.com/office/officeart/2005/8/layout/pList1#2"/>
    <dgm:cxn modelId="{931893FE-010C-45AC-B826-5DA21BA1FA70}" type="presParOf" srcId="{9FDE9F36-3F35-4C5D-8609-E22644436761}" destId="{C4F2E824-9FD9-401A-9D38-9482604104C5}" srcOrd="1" destOrd="0" presId="urn:microsoft.com/office/officeart/2005/8/layout/pList1#2"/>
    <dgm:cxn modelId="{9B7F89DB-E047-4A56-B1AE-B018842A8D45}" type="presParOf" srcId="{EE8DC398-9813-436D-B8C9-F44A9BEDB35F}" destId="{CB81AD9A-403D-4295-9733-D9A9592F89E2}" srcOrd="3" destOrd="0" presId="urn:microsoft.com/office/officeart/2005/8/layout/pList1#2"/>
    <dgm:cxn modelId="{0D62ADC7-1F55-471B-9FDD-1D203D7026D5}" type="presParOf" srcId="{EE8DC398-9813-436D-B8C9-F44A9BEDB35F}" destId="{EB839CF1-4319-42F9-A529-61BA9EEF56EB}" srcOrd="4" destOrd="0" presId="urn:microsoft.com/office/officeart/2005/8/layout/pList1#2"/>
    <dgm:cxn modelId="{7BBB4DDB-F499-4157-8D67-A30BC8E23111}" type="presParOf" srcId="{EB839CF1-4319-42F9-A529-61BA9EEF56EB}" destId="{D54BC34F-B6E9-4ADF-B2B3-89CBB4A38073}" srcOrd="0" destOrd="0" presId="urn:microsoft.com/office/officeart/2005/8/layout/pList1#2"/>
    <dgm:cxn modelId="{71A8401D-BB57-44C8-8F7D-8C414A3A46C3}" type="presParOf" srcId="{EB839CF1-4319-42F9-A529-61BA9EEF56EB}" destId="{B8F4CDDA-4038-4975-8308-BDA25D6FC638}" srcOrd="1" destOrd="0" presId="urn:microsoft.com/office/officeart/2005/8/layout/pList1#2"/>
    <dgm:cxn modelId="{6F5B4D11-ECB2-4718-B173-6B661E61053B}" type="presParOf" srcId="{EE8DC398-9813-436D-B8C9-F44A9BEDB35F}" destId="{16FB404F-422F-4D94-B4E6-800FD31FE095}" srcOrd="5" destOrd="0" presId="urn:microsoft.com/office/officeart/2005/8/layout/pList1#2"/>
    <dgm:cxn modelId="{C66C4094-B8BC-46A0-B9A5-CF4E115B8004}" type="presParOf" srcId="{EE8DC398-9813-436D-B8C9-F44A9BEDB35F}" destId="{F972BC31-F9B6-4239-BBA1-3C140FFB3484}" srcOrd="6" destOrd="0" presId="urn:microsoft.com/office/officeart/2005/8/layout/pList1#2"/>
    <dgm:cxn modelId="{3079A1FE-A022-4CA0-9FC0-FEADA0D4CE5F}" type="presParOf" srcId="{F972BC31-F9B6-4239-BBA1-3C140FFB3484}" destId="{C1C74C91-0596-45F3-AE4C-BB2CD7097AB8}" srcOrd="0" destOrd="0" presId="urn:microsoft.com/office/officeart/2005/8/layout/pList1#2"/>
    <dgm:cxn modelId="{A2971283-0968-488D-8BE8-F27892F2CA6C}" type="presParOf" srcId="{F972BC31-F9B6-4239-BBA1-3C140FFB3484}" destId="{85678395-E651-4597-9996-CE6CA6AD1360}" srcOrd="1" destOrd="0" presId="urn:microsoft.com/office/officeart/2005/8/layout/pList1#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2">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atin typeface="Arial" pitchFamily="34" charset="0"/>
                <a:cs typeface="+mn-cs"/>
              </a:defRPr>
            </a:lvl1pPr>
          </a:lstStyle>
          <a:p>
            <a:pPr>
              <a:defRPr/>
            </a:pPr>
            <a:endParaRPr lang="zh-CN" altLang="en-US"/>
          </a:p>
        </p:txBody>
      </p:sp>
      <p:sp>
        <p:nvSpPr>
          <p:cNvPr id="819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itchFamily="34" charset="0"/>
                <a:cs typeface="+mn-cs"/>
              </a:defRPr>
            </a:lvl1pPr>
          </a:lstStyle>
          <a:p>
            <a:pPr>
              <a:defRPr/>
            </a:pPr>
            <a:endParaRPr lang="zh-CN"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atin typeface="Arial"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itchFamily="34" charset="0"/>
                <a:cs typeface="+mn-cs"/>
              </a:defRPr>
            </a:lvl1pPr>
          </a:lstStyle>
          <a:p>
            <a:pPr>
              <a:defRPr/>
            </a:pPr>
            <a:fld id="{BEC168D7-1B17-4264-95B9-0A5D239C962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lvl1pPr>
          </a:lstStyle>
          <a:p>
            <a:pPr>
              <a:defRPr/>
            </a:pPr>
            <a:endParaRPr lang="de-DE"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lvl1pPr>
          </a:lstStyle>
          <a:p>
            <a:pPr>
              <a:defRPr/>
            </a:pPr>
            <a:fld id="{22EE9E74-4B2F-420E-88CB-A315EE56DA4A}" type="slidenum">
              <a:rPr lang="de-DE" altLang="zh-CN"/>
              <a:pPr>
                <a:defRPr/>
              </a:pPr>
              <a:t>‹#›</a:t>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fld id="{49D256A8-E788-4F8A-96AC-DCE5E8E42F4F}" type="slidenum">
              <a:rPr lang="de-DE" altLang="zh-CN" sz="1200"/>
              <a:pPr eaLnBrk="1" hangingPunct="1"/>
              <a:t>1</a:t>
            </a:fld>
            <a:endParaRPr lang="de-DE" altLang="zh-CN" sz="1200"/>
          </a:p>
        </p:txBody>
      </p:sp>
      <p:sp>
        <p:nvSpPr>
          <p:cNvPr id="41987" name="Rectangle 7"/>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4824" tIns="47416" rIns="94824" bIns="47416" anchor="b"/>
          <a:lstStyle>
            <a:lvl1pPr defTabSz="947420" eaLnBrk="0" hangingPunct="0">
              <a:defRPr sz="2000">
                <a:solidFill>
                  <a:schemeClr val="tx1"/>
                </a:solidFill>
                <a:latin typeface="Arial" pitchFamily="34" charset="0"/>
                <a:cs typeface="Arial" pitchFamily="34" charset="0"/>
              </a:defRPr>
            </a:lvl1pPr>
            <a:lvl2pPr marL="742950" indent="-285750" defTabSz="947420" eaLnBrk="0" hangingPunct="0">
              <a:defRPr sz="2000">
                <a:solidFill>
                  <a:schemeClr val="tx1"/>
                </a:solidFill>
                <a:latin typeface="Arial" pitchFamily="34" charset="0"/>
                <a:cs typeface="Arial" pitchFamily="34" charset="0"/>
              </a:defRPr>
            </a:lvl2pPr>
            <a:lvl3pPr marL="1143000" indent="-228600" defTabSz="947420" eaLnBrk="0" hangingPunct="0">
              <a:defRPr sz="2000">
                <a:solidFill>
                  <a:schemeClr val="tx1"/>
                </a:solidFill>
                <a:latin typeface="Arial" pitchFamily="34" charset="0"/>
                <a:cs typeface="Arial" pitchFamily="34" charset="0"/>
              </a:defRPr>
            </a:lvl3pPr>
            <a:lvl4pPr marL="1600200" indent="-228600" defTabSz="947420" eaLnBrk="0" hangingPunct="0">
              <a:defRPr sz="2000">
                <a:solidFill>
                  <a:schemeClr val="tx1"/>
                </a:solidFill>
                <a:latin typeface="Arial" pitchFamily="34" charset="0"/>
                <a:cs typeface="Arial" pitchFamily="34" charset="0"/>
              </a:defRPr>
            </a:lvl4pPr>
            <a:lvl5pPr marL="2057400" indent="-228600" defTabSz="947420" eaLnBrk="0" hangingPunct="0">
              <a:defRPr sz="2000">
                <a:solidFill>
                  <a:schemeClr val="tx1"/>
                </a:solidFill>
                <a:latin typeface="Arial" pitchFamily="34" charset="0"/>
                <a:cs typeface="Arial" pitchFamily="34" charset="0"/>
              </a:defRPr>
            </a:lvl5pPr>
            <a:lvl6pPr marL="2514600" indent="-228600" defTabSz="94742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94742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94742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947420" eaLnBrk="0" fontAlgn="base" hangingPunct="0">
              <a:spcBef>
                <a:spcPct val="0"/>
              </a:spcBef>
              <a:spcAft>
                <a:spcPct val="0"/>
              </a:spcAft>
              <a:defRPr sz="2000">
                <a:solidFill>
                  <a:schemeClr val="tx1"/>
                </a:solidFill>
                <a:latin typeface="Arial" pitchFamily="34" charset="0"/>
                <a:cs typeface="Arial" pitchFamily="34" charset="0"/>
              </a:defRPr>
            </a:lvl9pPr>
          </a:lstStyle>
          <a:p>
            <a:pPr algn="r" eaLnBrk="1" hangingPunct="1"/>
            <a:fld id="{E7CAE86F-B2BD-42A2-BB8E-42D46FD17C87}" type="slidenum">
              <a:rPr lang="en-GB" altLang="zh-CN" sz="1300"/>
              <a:pPr algn="r" eaLnBrk="1" hangingPunct="1"/>
              <a:t>1</a:t>
            </a:fld>
            <a:endParaRPr lang="en-GB" altLang="zh-CN" sz="1300"/>
          </a:p>
        </p:txBody>
      </p:sp>
      <p:sp>
        <p:nvSpPr>
          <p:cNvPr id="41988" name="Rectangle 2"/>
          <p:cNvSpPr>
            <a:spLocks noGrp="1" noRot="1" noChangeAspect="1" noChangeArrowheads="1" noTextEdit="1"/>
          </p:cNvSpPr>
          <p:nvPr>
            <p:ph type="sldImg"/>
          </p:nvPr>
        </p:nvSpPr>
        <p:spPr>
          <a:xfrm>
            <a:off x="1143000" y="685800"/>
            <a:ext cx="4573588" cy="3430588"/>
          </a:xfrm>
        </p:spPr>
      </p:sp>
      <p:sp>
        <p:nvSpPr>
          <p:cNvPr id="41989" name="Rectangle 3"/>
          <p:cNvSpPr>
            <a:spLocks noGrp="1" noChangeArrowheads="1"/>
          </p:cNvSpPr>
          <p:nvPr>
            <p:ph type="body" idx="1"/>
          </p:nvPr>
        </p:nvSpPr>
        <p:spPr>
          <a:xfrm>
            <a:off x="914400" y="4343400"/>
            <a:ext cx="5029200" cy="4114800"/>
          </a:xfrm>
          <a:noFill/>
        </p:spPr>
        <p:txBody>
          <a:bodyPr lIns="94824" tIns="47416" rIns="94824" bIns="47416"/>
          <a:lstStyle/>
          <a:p>
            <a:pPr eaLnBrk="1" hangingPunct="1"/>
            <a:endParaRPr lang="de-DE" altLang="zh-CN" dirty="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27</a:t>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28</a:t>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29</a:t>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30</a:t>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31</a:t>
            </a:fld>
            <a:endParaRPr lang="de-DE"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32</a:t>
            </a:fld>
            <a:endParaRPr lang="de-DE"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33</a:t>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34</a:t>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35</a:t>
            </a:fld>
            <a:endParaRPr lang="de-DE"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36</a:t>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itchFamily="34" charset="-122"/>
                <a:ea typeface="微软雅黑" pitchFamily="34" charset="-122"/>
              </a:rPr>
              <a:t>公司总部设有</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个部门。其中，管理部门</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个，业务部门</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个。在湖北、新疆、青海均设有分公司，最近在南京成立研发分部。</a:t>
            </a:r>
            <a:r>
              <a:rPr lang="zh-CN" altLang="zh-CN" sz="1200" kern="1200" dirty="0">
                <a:solidFill>
                  <a:schemeClr val="tx1"/>
                </a:solidFill>
                <a:effectLst/>
                <a:latin typeface="Arial" pitchFamily="34" charset="0"/>
                <a:ea typeface="+mn-ea"/>
                <a:cs typeface="+mn-cs"/>
              </a:rPr>
              <a:t>水利部在公司成立了水利大数据应用研发部、水文水资源监控工程技术研究中心。</a:t>
            </a:r>
            <a:r>
              <a:rPr lang="en-US" altLang="zh-CN" sz="1200" kern="1200" dirty="0">
                <a:solidFill>
                  <a:schemeClr val="tx1"/>
                </a:solidFill>
                <a:effectLst/>
                <a:latin typeface="Arial" pitchFamily="34" charset="0"/>
                <a:ea typeface="+mn-ea"/>
                <a:cs typeface="+mn-cs"/>
              </a:rPr>
              <a:t>2015</a:t>
            </a:r>
            <a:r>
              <a:rPr lang="zh-CN" altLang="zh-CN" sz="1200" kern="1200" dirty="0">
                <a:solidFill>
                  <a:schemeClr val="tx1"/>
                </a:solidFill>
                <a:effectLst/>
                <a:latin typeface="Arial" pitchFamily="34" charset="0"/>
                <a:ea typeface="+mn-ea"/>
                <a:cs typeface="+mn-cs"/>
              </a:rPr>
              <a:t>年公司成为河海大学研究生培养基地。</a:t>
            </a:r>
            <a:endParaRPr lang="zh-CN" altLang="en-US"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5</a:t>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37</a:t>
            </a:fld>
            <a:endParaRPr lang="de-DE"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38</a:t>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39</a:t>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44</a:t>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水库站总共有</a:t>
            </a:r>
            <a:r>
              <a:rPr lang="en-US" altLang="zh-CN" dirty="0"/>
              <a:t>6851</a:t>
            </a:r>
            <a:r>
              <a:rPr lang="zh-CN" altLang="en-US" dirty="0"/>
              <a:t>座（其中小型水库：</a:t>
            </a:r>
            <a:r>
              <a:rPr lang="en-US" altLang="zh-CN" dirty="0"/>
              <a:t>2822</a:t>
            </a:r>
            <a:r>
              <a:rPr lang="zh-CN" altLang="en-US" dirty="0"/>
              <a:t>座，中型水库：</a:t>
            </a:r>
            <a:r>
              <a:rPr lang="en-US" altLang="zh-CN" dirty="0"/>
              <a:t>3339</a:t>
            </a:r>
            <a:r>
              <a:rPr lang="zh-CN" altLang="en-US" dirty="0"/>
              <a:t>座，大型水库：</a:t>
            </a:r>
            <a:r>
              <a:rPr lang="en-US" altLang="zh-CN" dirty="0"/>
              <a:t>690</a:t>
            </a:r>
            <a:r>
              <a:rPr lang="zh-CN" altLang="en-US" dirty="0"/>
              <a:t>座）</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河道水文站有</a:t>
            </a:r>
            <a:r>
              <a:rPr lang="en-US" altLang="zh-CN" dirty="0"/>
              <a:t>6418</a:t>
            </a:r>
            <a:r>
              <a:rPr lang="zh-CN" altLang="en-US" dirty="0"/>
              <a:t>个站</a:t>
            </a:r>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45</a:t>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47</a:t>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kern="1200" dirty="0">
                <a:solidFill>
                  <a:schemeClr val="tx1"/>
                </a:solidFill>
                <a:effectLst/>
                <a:latin typeface="Arial" pitchFamily="34" charset="0"/>
                <a:ea typeface="+mn-ea"/>
                <a:cs typeface="+mn-cs"/>
              </a:rPr>
              <a:t>Smart3DCapture </a:t>
            </a:r>
            <a:r>
              <a:rPr lang="zh-CN" altLang="en-US" sz="1200" kern="1200" dirty="0">
                <a:solidFill>
                  <a:schemeClr val="tx1"/>
                </a:solidFill>
                <a:effectLst/>
                <a:latin typeface="Arial" pitchFamily="34" charset="0"/>
                <a:ea typeface="+mn-ea"/>
                <a:cs typeface="+mn-cs"/>
              </a:rPr>
              <a:t>处理</a:t>
            </a:r>
            <a:r>
              <a:rPr lang="en-US" altLang="zh-CN" sz="1200" kern="1200" dirty="0">
                <a:solidFill>
                  <a:schemeClr val="tx1"/>
                </a:solidFill>
                <a:effectLst/>
                <a:latin typeface="Arial" pitchFamily="34" charset="0"/>
                <a:ea typeface="+mn-ea"/>
                <a:cs typeface="+mn-cs"/>
              </a:rPr>
              <a:t>130</a:t>
            </a:r>
            <a:r>
              <a:rPr lang="zh-CN" altLang="en-US" sz="1200" kern="1200" dirty="0">
                <a:solidFill>
                  <a:schemeClr val="tx1"/>
                </a:solidFill>
                <a:effectLst/>
                <a:latin typeface="Arial" pitchFamily="34" charset="0"/>
                <a:ea typeface="+mn-ea"/>
                <a:cs typeface="+mn-cs"/>
              </a:rPr>
              <a:t>余幅无人机图像，生成某山区大坝的三维模型。整个处理过程仅由</a:t>
            </a:r>
            <a:r>
              <a:rPr lang="en-US" altLang="zh-CN" sz="1200" kern="1200" dirty="0">
                <a:solidFill>
                  <a:schemeClr val="tx1"/>
                </a:solidFill>
                <a:effectLst/>
                <a:latin typeface="Arial" pitchFamily="34" charset="0"/>
                <a:ea typeface="+mn-ea"/>
                <a:cs typeface="+mn-cs"/>
              </a:rPr>
              <a:t>1</a:t>
            </a:r>
            <a:r>
              <a:rPr lang="zh-CN" altLang="en-US" sz="1200" kern="1200" dirty="0">
                <a:solidFill>
                  <a:schemeClr val="tx1"/>
                </a:solidFill>
                <a:effectLst/>
                <a:latin typeface="Arial" pitchFamily="34" charset="0"/>
                <a:ea typeface="+mn-ea"/>
                <a:cs typeface="+mn-cs"/>
              </a:rPr>
              <a:t>名作业员参与，单工作站全程耗时</a:t>
            </a:r>
            <a:r>
              <a:rPr lang="en-US" altLang="zh-CN" sz="1200" kern="1200" dirty="0">
                <a:solidFill>
                  <a:schemeClr val="tx1"/>
                </a:solidFill>
                <a:effectLst/>
                <a:latin typeface="Arial" pitchFamily="34" charset="0"/>
                <a:ea typeface="+mn-ea"/>
                <a:cs typeface="+mn-cs"/>
              </a:rPr>
              <a:t>4</a:t>
            </a:r>
            <a:r>
              <a:rPr lang="zh-CN" altLang="en-US" sz="1200" kern="1200" dirty="0">
                <a:solidFill>
                  <a:schemeClr val="tx1"/>
                </a:solidFill>
                <a:effectLst/>
                <a:latin typeface="Arial" pitchFamily="34" charset="0"/>
                <a:ea typeface="+mn-ea"/>
                <a:cs typeface="+mn-cs"/>
              </a:rPr>
              <a:t>小时。</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Arial"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48</a:t>
            </a:fld>
            <a:endParaRPr lang="de-DE"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Arial"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52</a:t>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Arial"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53</a:t>
            </a:fld>
            <a:endParaRPr lang="de-DE"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kern="1200" dirty="0">
                <a:solidFill>
                  <a:schemeClr val="tx1"/>
                </a:solidFill>
                <a:effectLst/>
                <a:latin typeface="Arial" pitchFamily="34" charset="0"/>
                <a:ea typeface="+mn-ea"/>
                <a:cs typeface="+mn-cs"/>
              </a:rPr>
              <a:t>结合来水预报，遥感分析，做一些水量的平衡分析计算，或者结合太湖局预警项目，做防洪调度、应急调水调度模型</a:t>
            </a:r>
            <a:endParaRPr lang="zh-CN" altLang="zh-CN" sz="1200" kern="1200" dirty="0">
              <a:solidFill>
                <a:schemeClr val="tx1"/>
              </a:solidFill>
              <a:effectLst/>
              <a:latin typeface="Arial"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54</a:t>
            </a:fld>
            <a:endParaRPr lang="de-DE"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10</a:t>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20</a:t>
            </a:fld>
            <a:endParaRPr lang="de-DE"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Wingdings" pitchFamily="2" charset="2"/>
              <a:buChar char="Ø"/>
            </a:pPr>
            <a:r>
              <a:rPr lang="zh-CN" altLang="en-US" sz="1200" b="1" dirty="0"/>
              <a:t>标准开放：</a:t>
            </a:r>
            <a:r>
              <a:rPr lang="zh-CN" altLang="zh-CN" sz="1200" dirty="0"/>
              <a:t>基于统一的实时水情数据库、地形信息库，预报专用数据库、模型方法库，基础信息库等支撑的标准化、规范化、模块化，开放性、可扩展性、通用性强，功能全面、操作简便的洪水预报系统。</a:t>
            </a:r>
          </a:p>
          <a:p>
            <a:pPr marL="342900" indent="-342900">
              <a:lnSpc>
                <a:spcPct val="150000"/>
              </a:lnSpc>
              <a:buFont typeface="Wingdings" pitchFamily="2" charset="2"/>
              <a:buChar char="Ø"/>
            </a:pPr>
            <a:r>
              <a:rPr lang="zh-CN" altLang="en-US" sz="1200" b="1" dirty="0"/>
              <a:t>实用全面：</a:t>
            </a:r>
            <a:r>
              <a:rPr lang="zh-CN" altLang="zh-CN" sz="1200" dirty="0"/>
              <a:t>建立常用预报模型和方法库，能方便地加入新的预报模型，快速地构造多种类的预报方案；具有人工试错和自动优选相耦合的模型率定功能；具有交互作业预报和实时预报校正的功能；具有完整的预报系统管理功能。</a:t>
            </a:r>
          </a:p>
          <a:p>
            <a:pPr marL="342900" indent="-342900">
              <a:lnSpc>
                <a:spcPct val="150000"/>
              </a:lnSpc>
              <a:buFont typeface="Wingdings" pitchFamily="2" charset="2"/>
              <a:buChar char="Ø"/>
            </a:pPr>
            <a:r>
              <a:rPr lang="zh-CN" altLang="en-US" sz="1200" b="1" dirty="0"/>
              <a:t>应用广泛：</a:t>
            </a:r>
            <a:r>
              <a:rPr lang="zh-CN" altLang="zh-CN" sz="1200" dirty="0"/>
              <a:t>支持按照干湿分区、地形地貌、土壤植被、流域面积、汇流时间、资料情况等进行判别的预报方案编制和标准化技术流程。</a:t>
            </a:r>
          </a:p>
          <a:p>
            <a:pPr marL="342900" indent="-342900">
              <a:lnSpc>
                <a:spcPct val="150000"/>
              </a:lnSpc>
              <a:buFont typeface="Wingdings" pitchFamily="2" charset="2"/>
              <a:buChar char="Ø"/>
            </a:pPr>
            <a:r>
              <a:rPr lang="zh-CN" altLang="en-US" sz="1200" b="1" dirty="0"/>
              <a:t>技术先进：</a:t>
            </a:r>
            <a:r>
              <a:rPr lang="zh-CN" altLang="zh-CN" sz="1200" dirty="0"/>
              <a:t>在充分利用遥测数据、水文数据、气象数据、空间数据基础之上结合</a:t>
            </a:r>
            <a:r>
              <a:rPr lang="en-US" altLang="zh-CN" sz="1200" dirty="0"/>
              <a:t>GIS</a:t>
            </a:r>
            <a:r>
              <a:rPr lang="zh-CN" altLang="zh-CN" sz="1200" dirty="0"/>
              <a:t>技术、遥感技术及高性能运算技术等先进的技术，提高了预报的精度，增长了有效预见期。</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21</a:t>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solidFill>
                  <a:schemeClr val="accent1"/>
                </a:solidFill>
                <a:effectLst/>
                <a:latin typeface="微软雅黑" pitchFamily="34" charset="-122"/>
                <a:ea typeface="微软雅黑" pitchFamily="34" charset="-122"/>
                <a:cs typeface="+mn-ea"/>
                <a:sym typeface="+mn-ea"/>
              </a:rPr>
              <a:t>预报模型</a:t>
            </a:r>
            <a:r>
              <a:rPr lang="en-US" altLang="zh-CN" sz="1200" b="1" dirty="0">
                <a:solidFill>
                  <a:schemeClr val="accent1"/>
                </a:solidFill>
                <a:effectLst/>
                <a:latin typeface="微软雅黑" pitchFamily="34" charset="-122"/>
                <a:ea typeface="微软雅黑" pitchFamily="34" charset="-122"/>
                <a:cs typeface="+mn-ea"/>
                <a:sym typeface="+mn-ea"/>
              </a:rPr>
              <a:t>——</a:t>
            </a:r>
            <a:r>
              <a:rPr lang="zh-CN" altLang="en-US" sz="1200" b="1" dirty="0">
                <a:solidFill>
                  <a:schemeClr val="accent1"/>
                </a:solidFill>
                <a:effectLst/>
                <a:latin typeface="微软雅黑" pitchFamily="34" charset="-122"/>
                <a:ea typeface="微软雅黑" pitchFamily="34" charset="-122"/>
                <a:cs typeface="+mn-ea"/>
                <a:sym typeface="+mn-ea"/>
              </a:rPr>
              <a:t>多种预报模型    标准化开发   适应不同流域</a:t>
            </a:r>
            <a:endParaRPr lang="zh-CN" altLang="en-US" sz="1200" b="1" dirty="0">
              <a:solidFill>
                <a:schemeClr val="accent1"/>
              </a:solidFill>
              <a:effectLst/>
              <a:latin typeface="微软雅黑" pitchFamily="34" charset="-122"/>
              <a:ea typeface="微软雅黑" pitchFamily="34" charset="-122"/>
              <a:cs typeface="+mn-ea"/>
            </a:endParaRPr>
          </a:p>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23</a:t>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24</a:t>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25</a:t>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2EE9E74-4B2F-420E-88CB-A315EE56DA4A}" type="slidenum">
              <a:rPr lang="de-DE" altLang="zh-CN" smtClean="0"/>
              <a:pPr>
                <a:defRPr/>
              </a:pPr>
              <a:t>26</a:t>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1629" name="Rectangle 7"/>
          <p:cNvSpPr>
            <a:spLocks noGrp="1" noChangeArrowheads="1"/>
          </p:cNvSpPr>
          <p:nvPr>
            <p:ph type="ctrTitle" hasCustomPrompt="1"/>
          </p:nvPr>
        </p:nvSpPr>
        <p:spPr>
          <a:xfrm>
            <a:off x="863600" y="2907853"/>
            <a:ext cx="7485063" cy="1081088"/>
          </a:xfrm>
          <a:prstGeom prst="rect">
            <a:avLst/>
          </a:prstGeom>
        </p:spPr>
        <p:txBody>
          <a:bodyPr anchor="b"/>
          <a:lstStyle>
            <a:lvl1pPr>
              <a:lnSpc>
                <a:spcPct val="110000"/>
              </a:lnSpc>
              <a:defRPr sz="3200"/>
            </a:lvl1pPr>
          </a:lstStyle>
          <a:p>
            <a:pPr lvl="0"/>
            <a:r>
              <a:rPr lang="de-DE" noProof="0" dirty="0"/>
              <a:t>Titelmasterformat durch Klicken bearbeiten</a:t>
            </a:r>
          </a:p>
        </p:txBody>
      </p:sp>
      <p:sp>
        <p:nvSpPr>
          <p:cNvPr id="111630" name="Rectangle 12"/>
          <p:cNvSpPr>
            <a:spLocks noGrp="1" noChangeArrowheads="1"/>
          </p:cNvSpPr>
          <p:nvPr>
            <p:ph type="subTitle" idx="1" hasCustomPrompt="1"/>
          </p:nvPr>
        </p:nvSpPr>
        <p:spPr bwMode="gray">
          <a:xfrm>
            <a:off x="863600" y="4104828"/>
            <a:ext cx="7510463" cy="800100"/>
          </a:xfrm>
        </p:spPr>
        <p:txBody>
          <a:bodyPr tIns="45720" bIns="45720"/>
          <a:lstStyle>
            <a:lvl1pPr marL="0" indent="0">
              <a:buFont typeface="Wingdings" pitchFamily="2" charset="2"/>
              <a:buNone/>
              <a:defRPr sz="2400">
                <a:solidFill>
                  <a:schemeClr val="bg1"/>
                </a:solidFill>
              </a:defRPr>
            </a:lvl1pPr>
          </a:lstStyle>
          <a:p>
            <a:pPr lvl="0"/>
            <a:r>
              <a:rPr lang="de-DE" noProof="0" dirty="0"/>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15888"/>
            <a:ext cx="2130425" cy="56864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15888"/>
            <a:ext cx="624205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韩曦幻灯片模板">
    <p:spTree>
      <p:nvGrpSpPr>
        <p:cNvPr id="1" name=""/>
        <p:cNvGrpSpPr/>
        <p:nvPr/>
      </p:nvGrpSpPr>
      <p:grpSpPr>
        <a:xfrm>
          <a:off x="0" y="0"/>
          <a:ext cx="0" cy="0"/>
          <a:chOff x="0" y="0"/>
          <a:chExt cx="0" cy="0"/>
        </a:xfrm>
      </p:grpSpPr>
      <p:sp>
        <p:nvSpPr>
          <p:cNvPr id="4" name="Rectangle 5"/>
          <p:cNvSpPr>
            <a:spLocks noGrp="1" noChangeArrowheads="1"/>
          </p:cNvSpPr>
          <p:nvPr>
            <p:ph type="ftr" sz="quarter" idx="10"/>
          </p:nvPr>
        </p:nvSpPr>
        <p:spPr/>
        <p:txBody>
          <a:bodyPr/>
          <a:lstStyle>
            <a:lvl1pPr>
              <a:defRPr/>
            </a:lvl1pPr>
          </a:lstStyle>
          <a:p>
            <a:pPr>
              <a:defRPr/>
            </a:pPr>
            <a:endParaRPr lang="zh-CN"/>
          </a:p>
        </p:txBody>
      </p:sp>
      <p:sp>
        <p:nvSpPr>
          <p:cNvPr id="5" name="TextBox 4"/>
          <p:cNvSpPr txBox="1"/>
          <p:nvPr userDrawn="1"/>
        </p:nvSpPr>
        <p:spPr>
          <a:xfrm>
            <a:off x="5183505" y="6519446"/>
            <a:ext cx="3960495" cy="307777"/>
          </a:xfrm>
          <a:prstGeom prst="rect">
            <a:avLst/>
          </a:prstGeom>
          <a:solidFill>
            <a:schemeClr val="bg1"/>
          </a:solidFill>
          <a:ln>
            <a:solidFill>
              <a:schemeClr val="bg1"/>
            </a:solidFill>
          </a:ln>
        </p:spPr>
        <p:txBody>
          <a:bodyPr wrap="square" rtlCol="0">
            <a:spAutoFit/>
          </a:bodyPr>
          <a:lstStyle/>
          <a:p>
            <a:pPr algn="r"/>
            <a:r>
              <a:rPr lang="zh-CN" altLang="en-US" sz="1400" b="0" dirty="0">
                <a:solidFill>
                  <a:schemeClr val="tx1">
                    <a:lumMod val="75000"/>
                    <a:lumOff val="25000"/>
                  </a:schemeClr>
                </a:solidFill>
                <a:latin typeface="华文行楷" panose="02010800040101010101" pitchFamily="2" charset="-122"/>
                <a:ea typeface="华文行楷" panose="02010800040101010101" pitchFamily="2" charset="-122"/>
              </a:rPr>
              <a:t>北京金水信息技术发展有限公司</a:t>
            </a:r>
          </a:p>
        </p:txBody>
      </p:sp>
      <p:sp>
        <p:nvSpPr>
          <p:cNvPr id="6" name="矩形 5"/>
          <p:cNvSpPr/>
          <p:nvPr userDrawn="1"/>
        </p:nvSpPr>
        <p:spPr bwMode="auto">
          <a:xfrm>
            <a:off x="0" y="691650"/>
            <a:ext cx="9144000" cy="5897836"/>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
        <p:nvSpPr>
          <p:cNvPr id="6" name="Rectangle 7"/>
          <p:cNvSpPr txBox="1">
            <a:spLocks noChangeArrowheads="1"/>
          </p:cNvSpPr>
          <p:nvPr userDrawn="1"/>
        </p:nvSpPr>
        <p:spPr bwMode="gray">
          <a:xfrm>
            <a:off x="6802550" y="6596517"/>
            <a:ext cx="4682899" cy="261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lstStyle>
            <a:lvl1pPr algn="l" rtl="0" eaLnBrk="0" fontAlgn="base" hangingPunct="0">
              <a:lnSpc>
                <a:spcPct val="90000"/>
              </a:lnSpc>
              <a:spcBef>
                <a:spcPct val="0"/>
              </a:spcBef>
              <a:spcAft>
                <a:spcPct val="0"/>
              </a:spcAft>
              <a:defRPr sz="1200" b="0">
                <a:solidFill>
                  <a:schemeClr val="tx1"/>
                </a:solidFill>
                <a:latin typeface="华文行楷" panose="02010800040101010101" pitchFamily="2" charset="-122"/>
                <a:ea typeface="华文行楷" panose="02010800040101010101" pitchFamily="2" charset="-122"/>
                <a:cs typeface="+mj-cs"/>
              </a:defRPr>
            </a:lvl1pPr>
            <a:lvl2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2pPr>
            <a:lvl3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3pPr>
            <a:lvl4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4pPr>
            <a:lvl5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26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26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26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2600" b="1">
                <a:solidFill>
                  <a:schemeClr val="bg1"/>
                </a:solidFill>
                <a:latin typeface="Arial" pitchFamily="34" charset="0"/>
                <a:cs typeface="Arial" pitchFamily="34" charset="0"/>
              </a:defRPr>
            </a:lvl9pPr>
          </a:lstStyle>
          <a:p>
            <a:r>
              <a:rPr lang="zh-CN" altLang="en-US"/>
              <a:t>北京金水信息技术发展有限公司</a:t>
            </a:r>
            <a:endParaRPr lang="de-DE"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lvl1pPr algn="ctr">
              <a:defRPr sz="1000" noProof="1">
                <a:solidFill>
                  <a:schemeClr val="bg1"/>
                </a:solidFill>
                <a:latin typeface="Arial" pitchFamily="34" charset="0"/>
                <a:cs typeface="+mn-cs"/>
              </a:defRPr>
            </a:lvl1pPr>
          </a:lstStyle>
          <a:p>
            <a:pPr>
              <a:defRPr/>
            </a:pPr>
            <a:endParaRPr lang="zh-CN"/>
          </a:p>
        </p:txBody>
      </p:sp>
      <p:sp>
        <p:nvSpPr>
          <p:cNvPr id="5" name="TextBox 4"/>
          <p:cNvSpPr txBox="1"/>
          <p:nvPr userDrawn="1"/>
        </p:nvSpPr>
        <p:spPr>
          <a:xfrm>
            <a:off x="5183505" y="6519446"/>
            <a:ext cx="3960495" cy="307777"/>
          </a:xfrm>
          <a:prstGeom prst="rect">
            <a:avLst/>
          </a:prstGeom>
          <a:solidFill>
            <a:schemeClr val="bg1"/>
          </a:solidFill>
          <a:ln>
            <a:solidFill>
              <a:schemeClr val="bg1"/>
            </a:solidFill>
          </a:ln>
        </p:spPr>
        <p:txBody>
          <a:bodyPr wrap="square" rtlCol="0">
            <a:spAutoFit/>
          </a:bodyPr>
          <a:lstStyle/>
          <a:p>
            <a:pPr algn="r"/>
            <a:r>
              <a:rPr lang="zh-CN" altLang="en-US" sz="1400" b="0" dirty="0">
                <a:solidFill>
                  <a:schemeClr val="tx1">
                    <a:lumMod val="75000"/>
                    <a:lumOff val="25000"/>
                  </a:schemeClr>
                </a:solidFill>
                <a:latin typeface="华文行楷" panose="02010800040101010101" pitchFamily="2" charset="-122"/>
                <a:ea typeface="华文行楷" panose="02010800040101010101" pitchFamily="2" charset="-122"/>
              </a:rPr>
              <a:t>北京金水信息技术发展有限公司</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1200" b="0">
          <a:solidFill>
            <a:schemeClr val="tx1"/>
          </a:solidFill>
          <a:latin typeface="华文行楷" panose="02010800040101010101" pitchFamily="2" charset="-122"/>
          <a:ea typeface="华文行楷" panose="02010800040101010101" pitchFamily="2" charset="-122"/>
          <a:cs typeface="+mj-cs"/>
        </a:defRPr>
      </a:lvl1pPr>
      <a:lvl2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2pPr>
      <a:lvl3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3pPr>
      <a:lvl4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4pPr>
      <a:lvl5pPr algn="l" rtl="0" eaLnBrk="0" fontAlgn="base" hangingPunct="0">
        <a:lnSpc>
          <a:spcPct val="90000"/>
        </a:lnSpc>
        <a:spcBef>
          <a:spcPct val="0"/>
        </a:spcBef>
        <a:spcAft>
          <a:spcPct val="0"/>
        </a:spcAft>
        <a:defRPr sz="26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26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26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26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2600" b="1">
          <a:solidFill>
            <a:schemeClr val="bg1"/>
          </a:solidFill>
          <a:latin typeface="Arial" pitchFamily="34" charset="0"/>
          <a:cs typeface="Arial" pitchFamily="34"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mn-lt"/>
          <a:ea typeface="+mn-ea"/>
          <a:cs typeface="+mn-cs"/>
        </a:defRPr>
      </a:lvl1pPr>
      <a:lvl2pPr marL="444500" indent="-262255" algn="l" rtl="0" eaLnBrk="0" fontAlgn="base" hangingPunct="0">
        <a:spcBef>
          <a:spcPct val="0"/>
        </a:spcBef>
        <a:spcAft>
          <a:spcPct val="40000"/>
        </a:spcAft>
        <a:buChar char="–"/>
        <a:defRPr>
          <a:solidFill>
            <a:schemeClr val="tx1"/>
          </a:solidFill>
          <a:latin typeface="+mn-lt"/>
          <a:cs typeface="+mn-cs"/>
        </a:defRPr>
      </a:lvl2pPr>
      <a:lvl3pPr marL="720725" indent="-274955" algn="l" rtl="0" eaLnBrk="0" fontAlgn="base" hangingPunct="0">
        <a:spcBef>
          <a:spcPct val="0"/>
        </a:spcBef>
        <a:spcAft>
          <a:spcPct val="40000"/>
        </a:spcAft>
        <a:buChar char="•"/>
        <a:defRPr>
          <a:solidFill>
            <a:schemeClr val="tx1"/>
          </a:solidFill>
          <a:latin typeface="+mn-lt"/>
          <a:cs typeface="+mn-cs"/>
        </a:defRPr>
      </a:lvl3pPr>
      <a:lvl4pPr marL="987425" indent="-265430" algn="l" rtl="0" eaLnBrk="0" fontAlgn="base" hangingPunct="0">
        <a:spcBef>
          <a:spcPct val="0"/>
        </a:spcBef>
        <a:spcAft>
          <a:spcPct val="40000"/>
        </a:spcAft>
        <a:buChar char="–"/>
        <a:defRPr>
          <a:solidFill>
            <a:schemeClr val="tx1"/>
          </a:solidFill>
          <a:latin typeface="+mn-lt"/>
          <a:cs typeface="+mn-cs"/>
        </a:defRPr>
      </a:lvl4pPr>
      <a:lvl5pPr marL="1254125" indent="-265430" algn="l" rtl="0" eaLnBrk="0" fontAlgn="base" hangingPunct="0">
        <a:spcBef>
          <a:spcPct val="0"/>
        </a:spcBef>
        <a:spcAft>
          <a:spcPct val="40000"/>
        </a:spcAft>
        <a:buChar char="»"/>
        <a:defRPr>
          <a:solidFill>
            <a:schemeClr val="tx1"/>
          </a:solidFill>
          <a:latin typeface="+mn-lt"/>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hyperlink" Target="http://10.1.102.113:8080/WATF/userlogin.do?ltype=nmLog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6.png"/><Relationship Id="rId4" Type="http://schemas.openxmlformats.org/officeDocument/2006/relationships/image" Target="../media/image70.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gif"/><Relationship Id="rId4" Type="http://schemas.openxmlformats.org/officeDocument/2006/relationships/image" Target="../media/image7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emf"/><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2.png"/><Relationship Id="rId9"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10" Type="http://schemas.openxmlformats.org/officeDocument/2006/relationships/image" Target="../media/image112.jpeg"/><Relationship Id="rId4" Type="http://schemas.openxmlformats.org/officeDocument/2006/relationships/image" Target="../media/image106.jpeg"/><Relationship Id="rId9" Type="http://schemas.openxmlformats.org/officeDocument/2006/relationships/image" Target="../media/image1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a:xfrm>
            <a:off x="0" y="3214370"/>
            <a:ext cx="9144000" cy="2201545"/>
          </a:xfrm>
        </p:spPr>
        <p:txBody>
          <a:bodyPr anchor="t" anchorCtr="0"/>
          <a:lstStyle/>
          <a:p>
            <a:pPr algn="ctr"/>
            <a:r>
              <a:rPr lang="zh-CN" altLang="en-US" sz="4400" kern="1200" dirty="0">
                <a:solidFill>
                  <a:schemeClr val="bg1"/>
                </a:solidFill>
                <a:effectLst>
                  <a:outerShdw blurRad="38100" dist="38100" dir="2700000" algn="tl">
                    <a:srgbClr val="000000">
                      <a:alpha val="43137"/>
                    </a:srgbClr>
                  </a:outerShdw>
                </a:effectLst>
                <a:latin typeface="隶书体" panose="02010609000101010101" charset="0"/>
                <a:ea typeface="隶书体" panose="02010609000101010101" charset="0"/>
              </a:rPr>
              <a:t>水利信息化最专业的国家队</a:t>
            </a:r>
          </a:p>
        </p:txBody>
      </p:sp>
      <p:sp>
        <p:nvSpPr>
          <p:cNvPr id="2" name="副标题 1"/>
          <p:cNvSpPr>
            <a:spLocks noGrp="1"/>
          </p:cNvSpPr>
          <p:nvPr>
            <p:ph type="subTitle" idx="1"/>
          </p:nvPr>
        </p:nvSpPr>
        <p:spPr>
          <a:xfrm>
            <a:off x="0" y="4971732"/>
            <a:ext cx="9144000" cy="888365"/>
          </a:xfrm>
        </p:spPr>
        <p:txBody>
          <a:bodyPr anchor="b"/>
          <a:lstStyle/>
          <a:p>
            <a:pPr algn="ctr"/>
            <a:endParaRPr lang="en-US" altLang="zh-CN" sz="2800" dirty="0">
              <a:latin typeface="黑体" pitchFamily="49" charset="-122"/>
              <a:ea typeface="黑体" pitchFamily="49" charset="-122"/>
            </a:endParaRPr>
          </a:p>
          <a:p>
            <a:pPr algn="ctr"/>
            <a:r>
              <a:rPr lang="zh-CN" altLang="en-US" sz="2800" dirty="0">
                <a:latin typeface="黑体" pitchFamily="49" charset="-122"/>
                <a:ea typeface="黑体" pitchFamily="49" charset="-122"/>
              </a:rPr>
              <a:t> </a:t>
            </a:r>
          </a:p>
          <a:p>
            <a:pPr algn="ctr"/>
            <a:r>
              <a:rPr lang="zh-CN" altLang="en-US" kern="1200" dirty="0">
                <a:solidFill>
                  <a:srgbClr val="269BD1"/>
                </a:solidFill>
                <a:latin typeface="楷体_GB2312" panose="02010609030101010101" pitchFamily="49" charset="-122"/>
                <a:ea typeface="楷体_GB2312" panose="02010609030101010101" pitchFamily="49" charset="-122"/>
              </a:rPr>
              <a:t>北京金水信息技术发展有限公司</a:t>
            </a:r>
          </a:p>
          <a:p>
            <a:pPr algn="ctr"/>
            <a:r>
              <a:rPr lang="en-US" altLang="zh-CN" kern="1200" dirty="0">
                <a:solidFill>
                  <a:srgbClr val="269BD1"/>
                </a:solidFill>
                <a:latin typeface="楷体_GB2312" panose="02010609030101010101" pitchFamily="49" charset="-122"/>
                <a:ea typeface="楷体_GB2312" panose="02010609030101010101" pitchFamily="49" charset="-122"/>
              </a:rPr>
              <a:t>2017</a:t>
            </a:r>
            <a:r>
              <a:rPr lang="zh-CN" altLang="en-US" kern="1200" dirty="0" smtClean="0">
                <a:solidFill>
                  <a:srgbClr val="269BD1"/>
                </a:solidFill>
                <a:latin typeface="楷体_GB2312" panose="02010609030101010101" pitchFamily="49" charset="-122"/>
                <a:ea typeface="楷体_GB2312" panose="02010609030101010101" pitchFamily="49" charset="-122"/>
              </a:rPr>
              <a:t>年</a:t>
            </a:r>
            <a:r>
              <a:rPr lang="en-US" altLang="zh-CN" kern="1200" dirty="0" smtClean="0">
                <a:solidFill>
                  <a:srgbClr val="269BD1"/>
                </a:solidFill>
                <a:latin typeface="楷体_GB2312" panose="02010609030101010101" pitchFamily="49" charset="-122"/>
                <a:ea typeface="楷体_GB2312" panose="02010609030101010101" pitchFamily="49" charset="-122"/>
              </a:rPr>
              <a:t>12</a:t>
            </a:r>
            <a:r>
              <a:rPr lang="zh-CN" altLang="en-US" kern="1200" dirty="0" smtClean="0">
                <a:solidFill>
                  <a:srgbClr val="269BD1"/>
                </a:solidFill>
                <a:latin typeface="楷体_GB2312" panose="02010609030101010101" pitchFamily="49" charset="-122"/>
                <a:ea typeface="楷体_GB2312" panose="02010609030101010101" pitchFamily="49" charset="-122"/>
              </a:rPr>
              <a:t>月</a:t>
            </a:r>
            <a:endParaRPr lang="zh-CN" altLang="en-US" kern="1200" dirty="0">
              <a:solidFill>
                <a:srgbClr val="269BD1"/>
              </a:solidFill>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0669"/>
            <a:ext cx="9144000" cy="579120"/>
          </a:xfrm>
          <a:prstGeom prst="rect">
            <a:avLst/>
          </a:prstGeom>
        </p:spPr>
        <p:txBody>
          <a:bodyPr wrap="square">
            <a:spAutoFit/>
            <a:scene3d>
              <a:camera prst="orthographicFront"/>
              <a:lightRig rig="threePt" dir="t"/>
            </a:scene3d>
          </a:bodyPr>
          <a:lstStyle/>
          <a:p>
            <a:r>
              <a:rPr lang="zh-CN" altLang="en-US" sz="32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核心业务</a:t>
            </a:r>
          </a:p>
        </p:txBody>
      </p:sp>
      <p:sp>
        <p:nvSpPr>
          <p:cNvPr id="5" name="矩形 4"/>
          <p:cNvSpPr/>
          <p:nvPr/>
        </p:nvSpPr>
        <p:spPr>
          <a:xfrm>
            <a:off x="412955" y="883952"/>
            <a:ext cx="8613058" cy="48323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kern="0" dirty="0">
                <a:solidFill>
                  <a:schemeClr val="tx2"/>
                </a:solidFill>
                <a:latin typeface="微软雅黑" pitchFamily="34" charset="-122"/>
                <a:ea typeface="微软雅黑" pitchFamily="34" charset="-122"/>
              </a:rPr>
              <a:t>业务范围</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8604"/>
            <a:ext cx="9144000" cy="579120"/>
          </a:xfrm>
          <a:prstGeom prst="rect">
            <a:avLst/>
          </a:prstGeom>
        </p:spPr>
        <p:txBody>
          <a:bodyPr wrap="square">
            <a:spAutoFit/>
          </a:bodyPr>
          <a:lstStyle/>
          <a:p>
            <a:r>
              <a:rPr lang="zh-CN" altLang="en-US" sz="32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核心业务</a:t>
            </a:r>
            <a:r>
              <a:rPr lang="en-US" altLang="zh-CN" sz="32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a:t>
            </a:r>
            <a:r>
              <a:rPr lang="zh-CN" altLang="en-US" sz="32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设计咨询</a:t>
            </a:r>
          </a:p>
        </p:txBody>
      </p:sp>
      <p:sp>
        <p:nvSpPr>
          <p:cNvPr id="3" name="矩形 2"/>
          <p:cNvSpPr/>
          <p:nvPr/>
        </p:nvSpPr>
        <p:spPr>
          <a:xfrm>
            <a:off x="449826" y="680475"/>
            <a:ext cx="8244348" cy="6247864"/>
          </a:xfrm>
          <a:prstGeom prst="rect">
            <a:avLst/>
          </a:prstGeom>
        </p:spPr>
        <p:txBody>
          <a:bodyPr wrap="square">
            <a:spAutoFit/>
          </a:bodyPr>
          <a:lstStyle/>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全国水利信息化发展规划（十二五、十三五）</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全国水文事业发展规划</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国家防汛抗旱指挥系统（一期、二期设计）</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国家水资源监控能力建设（一期平台设计）</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中小河流水文监测项目设计（湖北、江西、江苏等省级系统）</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国家山洪灾害防治项目（国家级平台）</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海委、太湖等流域机构水资源综合管理系统</a:t>
            </a:r>
            <a:endParaRPr lang="en-US" altLang="zh-CN"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dirty="0">
                <a:latin typeface="微软雅黑" pitchFamily="34" charset="-122"/>
                <a:ea typeface="微软雅黑" pitchFamily="34" charset="-122"/>
              </a:rPr>
              <a:t>水利部水信息综合平台设计</a:t>
            </a:r>
            <a:endParaRPr lang="en-US" altLang="zh-CN"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dirty="0">
                <a:latin typeface="微软雅黑" pitchFamily="34" charset="-122"/>
                <a:ea typeface="微软雅黑" pitchFamily="34" charset="-122"/>
              </a:rPr>
              <a:t>水利部电子政务系统设计（一期、内网升级改造）</a:t>
            </a:r>
            <a:endParaRPr lang="en-US" altLang="zh-CN"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dirty="0">
                <a:latin typeface="微软雅黑" pitchFamily="34" charset="-122"/>
                <a:ea typeface="微软雅黑" pitchFamily="34" charset="-122"/>
              </a:rPr>
              <a:t>全国水利卫星通信专网、水利骨干网设计</a:t>
            </a:r>
            <a:endParaRPr lang="en-US" altLang="zh-CN" dirty="0">
              <a:latin typeface="微软雅黑" pitchFamily="34" charset="-122"/>
              <a:ea typeface="微软雅黑"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20501" y="903716"/>
            <a:ext cx="5857106" cy="6001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marL="457200" indent="-457200">
              <a:lnSpc>
                <a:spcPct val="200000"/>
              </a:lnSpc>
              <a:buClr>
                <a:srgbClr val="C00000"/>
              </a:buClr>
              <a:buFont typeface="Wingdings" pitchFamily="2" charset="2"/>
              <a:buChar char="n"/>
              <a:defRPr/>
            </a:pPr>
            <a:r>
              <a:rPr lang="zh-CN" altLang="en-US" sz="2400" b="1" dirty="0">
                <a:solidFill>
                  <a:schemeClr val="accent1"/>
                </a:solidFill>
                <a:latin typeface="黑体" pitchFamily="49" charset="-122"/>
                <a:ea typeface="黑体" pitchFamily="49" charset="-122"/>
                <a:sym typeface="Arial" pitchFamily="34" charset="0"/>
              </a:rPr>
              <a:t>信息采集</a:t>
            </a:r>
            <a:r>
              <a:rPr lang="zh-CN" altLang="zh-CN" sz="2400" b="1" dirty="0">
                <a:solidFill>
                  <a:schemeClr val="accent1"/>
                </a:solidFill>
                <a:latin typeface="黑体" pitchFamily="49" charset="-122"/>
                <a:ea typeface="黑体" pitchFamily="49" charset="-122"/>
              </a:rPr>
              <a:t>遥测系统</a:t>
            </a:r>
            <a:r>
              <a:rPr lang="zh-CN" altLang="zh-CN" sz="2400" dirty="0">
                <a:latin typeface="黑体" pitchFamily="49" charset="-122"/>
                <a:ea typeface="黑体" pitchFamily="49" charset="-122"/>
              </a:rPr>
              <a:t>：水文监测、水资源监控、中小河流系统、灌区信息化、山洪灾害系统、防汛抗旱、智能水务等</a:t>
            </a:r>
            <a:r>
              <a:rPr lang="zh-CN" altLang="en-US" sz="2400" dirty="0">
                <a:latin typeface="黑体" pitchFamily="49" charset="-122"/>
                <a:ea typeface="黑体" pitchFamily="49" charset="-122"/>
              </a:rPr>
              <a:t>；</a:t>
            </a:r>
            <a:endParaRPr lang="en-US" altLang="zh-CN" sz="2400" dirty="0">
              <a:latin typeface="黑体" pitchFamily="49" charset="-122"/>
              <a:ea typeface="黑体" pitchFamily="49" charset="-122"/>
            </a:endParaRPr>
          </a:p>
          <a:p>
            <a:pPr marL="457200" indent="-457200">
              <a:lnSpc>
                <a:spcPct val="200000"/>
              </a:lnSpc>
              <a:buClr>
                <a:srgbClr val="C00000"/>
              </a:buClr>
              <a:buFont typeface="Wingdings" pitchFamily="2" charset="2"/>
              <a:buChar char="n"/>
              <a:defRPr/>
            </a:pPr>
            <a:r>
              <a:rPr lang="zh-CN" altLang="zh-CN" sz="2400" b="1" dirty="0">
                <a:solidFill>
                  <a:schemeClr val="accent1"/>
                </a:solidFill>
                <a:latin typeface="黑体" pitchFamily="49" charset="-122"/>
                <a:ea typeface="黑体" pitchFamily="49" charset="-122"/>
              </a:rPr>
              <a:t>水利工程监控系统</a:t>
            </a:r>
            <a:r>
              <a:rPr lang="zh-CN" altLang="zh-CN" sz="2400" dirty="0">
                <a:latin typeface="黑体" pitchFamily="49" charset="-122"/>
                <a:ea typeface="黑体" pitchFamily="49" charset="-122"/>
              </a:rPr>
              <a:t>：视频监控、闸控、大坝安全等</a:t>
            </a:r>
            <a:r>
              <a:rPr lang="zh-CN" altLang="en-US" sz="2400" dirty="0">
                <a:latin typeface="黑体" pitchFamily="49" charset="-122"/>
                <a:ea typeface="黑体" pitchFamily="49" charset="-122"/>
              </a:rPr>
              <a:t>；</a:t>
            </a:r>
            <a:endParaRPr lang="en-US" altLang="zh-CN" sz="2400" dirty="0">
              <a:latin typeface="黑体" pitchFamily="49" charset="-122"/>
              <a:ea typeface="黑体" pitchFamily="49" charset="-122"/>
            </a:endParaRPr>
          </a:p>
          <a:p>
            <a:pPr marL="457200" indent="-457200">
              <a:lnSpc>
                <a:spcPct val="200000"/>
              </a:lnSpc>
              <a:buClr>
                <a:srgbClr val="C00000"/>
              </a:buClr>
              <a:buFont typeface="Wingdings" pitchFamily="2" charset="2"/>
              <a:buChar char="n"/>
              <a:defRPr/>
            </a:pPr>
            <a:r>
              <a:rPr lang="zh-CN" altLang="zh-CN" sz="2400" b="1" dirty="0">
                <a:solidFill>
                  <a:schemeClr val="accent1"/>
                </a:solidFill>
                <a:latin typeface="黑体" pitchFamily="49" charset="-122"/>
                <a:ea typeface="黑体" pitchFamily="49" charset="-122"/>
              </a:rPr>
              <a:t>会商、监控、调度、指挥等中心建设</a:t>
            </a:r>
            <a:r>
              <a:rPr lang="zh-CN" altLang="zh-CN" sz="2400" b="1" dirty="0">
                <a:latin typeface="黑体" pitchFamily="49" charset="-122"/>
                <a:ea typeface="黑体" pitchFamily="49" charset="-122"/>
              </a:rPr>
              <a:t>：</a:t>
            </a:r>
            <a:r>
              <a:rPr lang="zh-CN" altLang="zh-CN" sz="2400" dirty="0">
                <a:latin typeface="黑体" pitchFamily="49" charset="-122"/>
                <a:ea typeface="黑体" pitchFamily="49" charset="-122"/>
              </a:rPr>
              <a:t>大屏幕显示、扩音、会议系统、中控、视频会议</a:t>
            </a:r>
            <a:r>
              <a:rPr lang="zh-CN" altLang="en-US" sz="2400" dirty="0">
                <a:latin typeface="黑体" pitchFamily="49" charset="-122"/>
                <a:ea typeface="黑体" pitchFamily="49" charset="-122"/>
              </a:rPr>
              <a:t>。</a:t>
            </a:r>
            <a:endParaRPr lang="zh-CN" altLang="en-US" sz="2400" dirty="0">
              <a:latin typeface="黑体" pitchFamily="49" charset="-122"/>
              <a:ea typeface="黑体" pitchFamily="49" charset="-122"/>
              <a:sym typeface="Arial" pitchFamily="34" charset="0"/>
            </a:endParaRPr>
          </a:p>
        </p:txBody>
      </p:sp>
      <p:sp>
        <p:nvSpPr>
          <p:cNvPr id="4" name="矩形 3"/>
          <p:cNvSpPr/>
          <p:nvPr/>
        </p:nvSpPr>
        <p:spPr>
          <a:xfrm>
            <a:off x="43033" y="14605"/>
            <a:ext cx="2926080" cy="640080"/>
          </a:xfrm>
          <a:prstGeom prst="rect">
            <a:avLst/>
          </a:prstGeom>
        </p:spPr>
        <p:txBody>
          <a:bodyPr wrap="none">
            <a:spAutoFit/>
            <a:scene3d>
              <a:camera prst="orthographicFront"/>
              <a:lightRig rig="threePt" dir="t"/>
            </a:scene3d>
          </a:bodyPr>
          <a:lstStyle/>
          <a:p>
            <a:pPr algn="ctr"/>
            <a:r>
              <a:rPr lang="zh-CN" altLang="en-US" sz="3600" dirty="0">
                <a:solidFill>
                  <a:schemeClr val="bg1"/>
                </a:solidFill>
                <a:effectLst/>
                <a:latin typeface="隶书" panose="02010509060101010101" charset="-122"/>
                <a:ea typeface="隶书" panose="02010509060101010101" charset="-122"/>
              </a:rPr>
              <a:t>系统集成业务</a:t>
            </a:r>
          </a:p>
        </p:txBody>
      </p:sp>
      <p:pic>
        <p:nvPicPr>
          <p:cNvPr id="5" name="图片 4"/>
          <p:cNvPicPr>
            <a:picLocks noChangeAspect="1"/>
          </p:cNvPicPr>
          <p:nvPr/>
        </p:nvPicPr>
        <p:blipFill>
          <a:blip r:embed="rId3" cstate="print"/>
          <a:stretch>
            <a:fillRect/>
          </a:stretch>
        </p:blipFill>
        <p:spPr>
          <a:xfrm>
            <a:off x="5747517" y="1197199"/>
            <a:ext cx="3257551" cy="51984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3929625" y="4453523"/>
            <a:ext cx="2474196" cy="1873536"/>
          </a:xfrm>
          <a:prstGeom prst="rect">
            <a:avLst/>
          </a:prstGeom>
        </p:spPr>
      </p:pic>
      <p:sp>
        <p:nvSpPr>
          <p:cNvPr id="3" name="文本框 2"/>
          <p:cNvSpPr txBox="1"/>
          <p:nvPr/>
        </p:nvSpPr>
        <p:spPr>
          <a:xfrm>
            <a:off x="142976" y="116856"/>
            <a:ext cx="2572090" cy="400110"/>
          </a:xfrm>
          <a:prstGeom prst="rect">
            <a:avLst/>
          </a:prstGeom>
          <a:noFill/>
        </p:spPr>
        <p:txBody>
          <a:bodyPr wrap="square" rtlCol="0">
            <a:spAutoFit/>
          </a:bodyPr>
          <a:lstStyle/>
          <a:p>
            <a:r>
              <a:rPr lang="zh-CN" altLang="en-US" b="1" dirty="0">
                <a:solidFill>
                  <a:schemeClr val="bg1"/>
                </a:solidFill>
                <a:latin typeface="黑体" pitchFamily="49" charset="-122"/>
                <a:ea typeface="黑体" pitchFamily="49" charset="-122"/>
                <a:sym typeface="Arial" pitchFamily="34" charset="0"/>
              </a:rPr>
              <a:t>信息采集</a:t>
            </a:r>
            <a:r>
              <a:rPr lang="zh-CN" altLang="zh-CN" b="1" dirty="0">
                <a:solidFill>
                  <a:schemeClr val="bg1"/>
                </a:solidFill>
                <a:latin typeface="黑体" pitchFamily="49" charset="-122"/>
                <a:ea typeface="黑体" pitchFamily="49" charset="-122"/>
              </a:rPr>
              <a:t>遥测系统</a:t>
            </a:r>
            <a:endParaRPr lang="zh-CN" altLang="en-US" b="1" dirty="0">
              <a:solidFill>
                <a:schemeClr val="bg1"/>
              </a:solidFill>
              <a:latin typeface="黑体" pitchFamily="49" charset="-122"/>
              <a:ea typeface="黑体"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5400000">
            <a:off x="186918" y="1129310"/>
            <a:ext cx="3162065" cy="255284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5400000">
            <a:off x="3548486" y="1096311"/>
            <a:ext cx="3126943" cy="2583727"/>
          </a:xfrm>
          <a:prstGeom prst="rect">
            <a:avLst/>
          </a:prstGeom>
        </p:spPr>
      </p:pic>
      <p:sp>
        <p:nvSpPr>
          <p:cNvPr id="8" name="文本框 7"/>
          <p:cNvSpPr txBox="1"/>
          <p:nvPr/>
        </p:nvSpPr>
        <p:spPr>
          <a:xfrm>
            <a:off x="950140" y="4017514"/>
            <a:ext cx="1561515" cy="369332"/>
          </a:xfrm>
          <a:prstGeom prst="rect">
            <a:avLst/>
          </a:prstGeom>
          <a:noFill/>
        </p:spPr>
        <p:txBody>
          <a:bodyPr wrap="square" rtlCol="0">
            <a:spAutoFit/>
          </a:bodyPr>
          <a:lstStyle/>
          <a:p>
            <a:r>
              <a:rPr lang="zh-CN" altLang="en-US" sz="1800" dirty="0"/>
              <a:t>野外气象站</a:t>
            </a:r>
          </a:p>
        </p:txBody>
      </p:sp>
      <p:sp>
        <p:nvSpPr>
          <p:cNvPr id="9" name="文本框 8"/>
          <p:cNvSpPr txBox="1"/>
          <p:nvPr/>
        </p:nvSpPr>
        <p:spPr>
          <a:xfrm>
            <a:off x="4215663" y="4047598"/>
            <a:ext cx="1832884" cy="369332"/>
          </a:xfrm>
          <a:prstGeom prst="rect">
            <a:avLst/>
          </a:prstGeom>
          <a:noFill/>
        </p:spPr>
        <p:txBody>
          <a:bodyPr wrap="square" rtlCol="0">
            <a:spAutoFit/>
          </a:bodyPr>
          <a:lstStyle/>
          <a:p>
            <a:r>
              <a:rPr lang="zh-CN" altLang="en-US" sz="1800" dirty="0"/>
              <a:t>渠道水量监测站</a:t>
            </a:r>
          </a:p>
        </p:txBody>
      </p:sp>
      <p:sp>
        <p:nvSpPr>
          <p:cNvPr id="10" name="文本框 9"/>
          <p:cNvSpPr txBox="1"/>
          <p:nvPr/>
        </p:nvSpPr>
        <p:spPr>
          <a:xfrm>
            <a:off x="4231796" y="6418306"/>
            <a:ext cx="1869854" cy="369332"/>
          </a:xfrm>
          <a:prstGeom prst="rect">
            <a:avLst/>
          </a:prstGeom>
          <a:noFill/>
        </p:spPr>
        <p:txBody>
          <a:bodyPr wrap="square" rtlCol="0">
            <a:spAutoFit/>
          </a:bodyPr>
          <a:lstStyle/>
          <a:p>
            <a:r>
              <a:rPr lang="zh-CN" altLang="en-US" sz="1800" dirty="0"/>
              <a:t>自动遥测雨量站</a:t>
            </a:r>
          </a:p>
        </p:txBody>
      </p:sp>
      <p:pic>
        <p:nvPicPr>
          <p:cNvPr id="12" name="图片 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91526" y="4453523"/>
            <a:ext cx="2552849" cy="1873536"/>
          </a:xfrm>
          <a:prstGeom prst="rect">
            <a:avLst/>
          </a:prstGeom>
        </p:spPr>
      </p:pic>
      <p:sp>
        <p:nvSpPr>
          <p:cNvPr id="13" name="文本框 12"/>
          <p:cNvSpPr txBox="1"/>
          <p:nvPr/>
        </p:nvSpPr>
        <p:spPr>
          <a:xfrm>
            <a:off x="950140" y="6418306"/>
            <a:ext cx="1869854" cy="369332"/>
          </a:xfrm>
          <a:prstGeom prst="rect">
            <a:avLst/>
          </a:prstGeom>
          <a:noFill/>
        </p:spPr>
        <p:txBody>
          <a:bodyPr wrap="square" rtlCol="0">
            <a:spAutoFit/>
          </a:bodyPr>
          <a:lstStyle/>
          <a:p>
            <a:r>
              <a:rPr lang="zh-CN" altLang="en-US" sz="1800" dirty="0"/>
              <a:t>水库水位监测</a:t>
            </a:r>
          </a:p>
        </p:txBody>
      </p:sp>
      <p:pic>
        <p:nvPicPr>
          <p:cNvPr id="14"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536432" y="824701"/>
            <a:ext cx="2452823" cy="3126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文本框 14"/>
          <p:cNvSpPr txBox="1"/>
          <p:nvPr/>
        </p:nvSpPr>
        <p:spPr>
          <a:xfrm>
            <a:off x="7188590" y="5036348"/>
            <a:ext cx="1406769" cy="707886"/>
          </a:xfrm>
          <a:prstGeom prst="rect">
            <a:avLst/>
          </a:prstGeom>
          <a:noFill/>
          <a:ln>
            <a:solidFill>
              <a:schemeClr val="accent1"/>
            </a:solidFill>
          </a:ln>
        </p:spPr>
        <p:txBody>
          <a:bodyPr wrap="square" rtlCol="0">
            <a:spAutoFit/>
          </a:bodyPr>
          <a:lstStyle/>
          <a:p>
            <a:pPr algn="ctr"/>
            <a:r>
              <a:rPr lang="zh-CN" altLang="en-US" dirty="0"/>
              <a:t>野外自动采集站</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1015" y="771484"/>
            <a:ext cx="4194730" cy="5715000"/>
          </a:xfrm>
          <a:prstGeom prst="rect">
            <a:avLst/>
          </a:prstGeom>
          <a:ln>
            <a:solidFill>
              <a:schemeClr val="accent1"/>
            </a:solidFill>
          </a:ln>
        </p:spPr>
      </p:pic>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87884" y="3809352"/>
            <a:ext cx="3840480" cy="255351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87884" y="771484"/>
            <a:ext cx="3790616" cy="2520356"/>
          </a:xfrm>
          <a:prstGeom prst="rect">
            <a:avLst/>
          </a:prstGeom>
        </p:spPr>
      </p:pic>
      <p:sp>
        <p:nvSpPr>
          <p:cNvPr id="5" name="文本框 4"/>
          <p:cNvSpPr txBox="1"/>
          <p:nvPr/>
        </p:nvSpPr>
        <p:spPr>
          <a:xfrm>
            <a:off x="142976" y="116856"/>
            <a:ext cx="2909714" cy="400110"/>
          </a:xfrm>
          <a:prstGeom prst="rect">
            <a:avLst/>
          </a:prstGeom>
          <a:noFill/>
        </p:spPr>
        <p:txBody>
          <a:bodyPr wrap="square" rtlCol="0">
            <a:spAutoFit/>
          </a:bodyPr>
          <a:lstStyle/>
          <a:p>
            <a:r>
              <a:rPr lang="zh-CN" altLang="en-US" b="1" dirty="0">
                <a:solidFill>
                  <a:schemeClr val="bg1"/>
                </a:solidFill>
                <a:latin typeface="黑体" pitchFamily="49" charset="-122"/>
                <a:ea typeface="黑体" pitchFamily="49" charset="-122"/>
              </a:rPr>
              <a:t>闸门自动控制系统</a:t>
            </a:r>
            <a:endParaRPr lang="zh-CN" alt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2975" y="116856"/>
            <a:ext cx="3514625" cy="400110"/>
          </a:xfrm>
          <a:prstGeom prst="rect">
            <a:avLst/>
          </a:prstGeom>
          <a:noFill/>
        </p:spPr>
        <p:txBody>
          <a:bodyPr wrap="square" rtlCol="0">
            <a:spAutoFit/>
          </a:bodyPr>
          <a:lstStyle/>
          <a:p>
            <a:r>
              <a:rPr lang="zh-CN" altLang="en-US" b="1" dirty="0">
                <a:solidFill>
                  <a:schemeClr val="bg1"/>
                </a:solidFill>
                <a:latin typeface="黑体" pitchFamily="49" charset="-122"/>
                <a:ea typeface="黑体" pitchFamily="49" charset="-122"/>
              </a:rPr>
              <a:t>卫星通信网络的建设</a:t>
            </a:r>
            <a:endParaRPr lang="zh-CN" altLang="en-US" dirty="0">
              <a:solidFill>
                <a:schemeClr val="bg1"/>
              </a:solidFill>
            </a:endParaRP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577" y="889781"/>
            <a:ext cx="3931281" cy="53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r="42593"/>
          <a:stretch>
            <a:fillRect/>
          </a:stretch>
        </p:blipFill>
        <p:spPr bwMode="auto">
          <a:xfrm>
            <a:off x="4614202" y="889781"/>
            <a:ext cx="3981158" cy="53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p:nvSpPr>
        <p:spPr bwMode="auto">
          <a:xfrm>
            <a:off x="606059" y="6214723"/>
            <a:ext cx="258845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a:r>
              <a:rPr lang="en-AU" altLang="en-US" b="1" dirty="0">
                <a:solidFill>
                  <a:schemeClr val="accent1"/>
                </a:solidFill>
                <a:latin typeface="黑体" pitchFamily="49" charset="-122"/>
                <a:ea typeface="黑体" pitchFamily="49" charset="-122"/>
              </a:rPr>
              <a:t>C</a:t>
            </a:r>
            <a:r>
              <a:rPr lang="zh-CN" altLang="en-US" b="1" dirty="0">
                <a:solidFill>
                  <a:schemeClr val="accent1"/>
                </a:solidFill>
                <a:latin typeface="黑体" pitchFamily="49" charset="-122"/>
                <a:ea typeface="黑体" pitchFamily="49" charset="-122"/>
              </a:rPr>
              <a:t>波段  </a:t>
            </a:r>
            <a:r>
              <a:rPr lang="en-AU" altLang="en-US" b="1" dirty="0">
                <a:solidFill>
                  <a:schemeClr val="accent1"/>
                </a:solidFill>
                <a:latin typeface="黑体" pitchFamily="49" charset="-122"/>
                <a:ea typeface="黑体" pitchFamily="49" charset="-122"/>
              </a:rPr>
              <a:t>12m</a:t>
            </a:r>
            <a:r>
              <a:rPr lang="zh-CN" altLang="en-US" b="1" dirty="0">
                <a:solidFill>
                  <a:schemeClr val="accent1"/>
                </a:solidFill>
                <a:latin typeface="黑体" pitchFamily="49" charset="-122"/>
                <a:ea typeface="黑体" pitchFamily="49" charset="-122"/>
              </a:rPr>
              <a:t>天线</a:t>
            </a:r>
          </a:p>
        </p:txBody>
      </p:sp>
      <p:sp>
        <p:nvSpPr>
          <p:cNvPr id="8" name="Rectangle 7"/>
          <p:cNvSpPr>
            <a:spLocks noChangeArrowheads="1"/>
          </p:cNvSpPr>
          <p:nvPr/>
        </p:nvSpPr>
        <p:spPr bwMode="auto">
          <a:xfrm>
            <a:off x="4967068" y="6230389"/>
            <a:ext cx="239033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defRPr>
            </a:lvl9pPr>
          </a:lstStyle>
          <a:p>
            <a:pPr algn="ctr"/>
            <a:r>
              <a:rPr lang="en-AU" altLang="en-US" b="1" dirty="0">
                <a:solidFill>
                  <a:schemeClr val="accent1"/>
                </a:solidFill>
                <a:latin typeface="黑体" pitchFamily="49" charset="-122"/>
                <a:ea typeface="黑体" pitchFamily="49" charset="-122"/>
              </a:rPr>
              <a:t>Ku</a:t>
            </a:r>
            <a:r>
              <a:rPr lang="zh-CN" altLang="en-US" b="1" dirty="0">
                <a:solidFill>
                  <a:schemeClr val="accent1"/>
                </a:solidFill>
                <a:latin typeface="黑体" pitchFamily="49" charset="-122"/>
                <a:ea typeface="黑体" pitchFamily="49" charset="-122"/>
              </a:rPr>
              <a:t>波段  </a:t>
            </a:r>
            <a:r>
              <a:rPr lang="en-AU" altLang="en-US" b="1" dirty="0">
                <a:solidFill>
                  <a:schemeClr val="accent1"/>
                </a:solidFill>
                <a:latin typeface="黑体" pitchFamily="49" charset="-122"/>
                <a:ea typeface="黑体" pitchFamily="49" charset="-122"/>
              </a:rPr>
              <a:t>6.1m</a:t>
            </a:r>
            <a:r>
              <a:rPr lang="zh-CN" altLang="en-US" b="1" dirty="0">
                <a:solidFill>
                  <a:schemeClr val="accent1"/>
                </a:solidFill>
                <a:latin typeface="黑体" pitchFamily="49" charset="-122"/>
                <a:ea typeface="黑体" pitchFamily="49" charset="-122"/>
              </a:rPr>
              <a:t>天线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90393" y="866655"/>
            <a:ext cx="8798861" cy="5309061"/>
          </a:xfrm>
          <a:prstGeom prst="rect">
            <a:avLst/>
          </a:prstGeom>
        </p:spPr>
      </p:pic>
      <p:sp>
        <p:nvSpPr>
          <p:cNvPr id="3" name="文本框 2"/>
          <p:cNvSpPr txBox="1"/>
          <p:nvPr/>
        </p:nvSpPr>
        <p:spPr>
          <a:xfrm>
            <a:off x="3291840" y="6274191"/>
            <a:ext cx="2883877" cy="400110"/>
          </a:xfrm>
          <a:prstGeom prst="rect">
            <a:avLst/>
          </a:prstGeom>
          <a:noFill/>
        </p:spPr>
        <p:txBody>
          <a:bodyPr wrap="square" rtlCol="0">
            <a:spAutoFit/>
          </a:bodyPr>
          <a:lstStyle/>
          <a:p>
            <a:pPr algn="ctr"/>
            <a:r>
              <a:rPr lang="zh-CN" altLang="en-US" dirty="0"/>
              <a:t>调度监控室</a:t>
            </a:r>
          </a:p>
        </p:txBody>
      </p:sp>
      <p:sp>
        <p:nvSpPr>
          <p:cNvPr id="5" name="文本框 4"/>
          <p:cNvSpPr txBox="1"/>
          <p:nvPr/>
        </p:nvSpPr>
        <p:spPr>
          <a:xfrm>
            <a:off x="142975" y="116856"/>
            <a:ext cx="3514625" cy="400110"/>
          </a:xfrm>
          <a:prstGeom prst="rect">
            <a:avLst/>
          </a:prstGeom>
          <a:noFill/>
        </p:spPr>
        <p:txBody>
          <a:bodyPr wrap="square" rtlCol="0">
            <a:spAutoFit/>
          </a:bodyPr>
          <a:lstStyle/>
          <a:p>
            <a:r>
              <a:rPr lang="zh-CN" altLang="zh-CN" b="1" dirty="0">
                <a:solidFill>
                  <a:schemeClr val="bg1"/>
                </a:solidFill>
                <a:latin typeface="黑体" pitchFamily="49" charset="-122"/>
                <a:ea typeface="黑体" pitchFamily="49" charset="-122"/>
              </a:rPr>
              <a:t>监控、调度、指挥中心</a:t>
            </a:r>
            <a:endParaRPr lang="zh-CN" alt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9496"/>
            <a:ext cx="9144000" cy="64008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核心业务</a:t>
            </a:r>
            <a:r>
              <a:rPr lang="en-US" altLang="zh-CN" sz="3600" dirty="0">
                <a:solidFill>
                  <a:schemeClr val="bg1"/>
                </a:solidFill>
                <a:effectLst/>
                <a:latin typeface="隶书" panose="02010509060101010101" charset="-122"/>
                <a:ea typeface="隶书" panose="02010509060101010101" charset="-122"/>
              </a:rPr>
              <a:t>——</a:t>
            </a:r>
            <a:r>
              <a:rPr lang="zh-CN" altLang="en-US" sz="3600" dirty="0">
                <a:solidFill>
                  <a:schemeClr val="bg1"/>
                </a:solidFill>
                <a:effectLst/>
                <a:latin typeface="隶书" panose="02010509060101010101" charset="-122"/>
                <a:ea typeface="隶书" panose="02010509060101010101" charset="-122"/>
              </a:rPr>
              <a:t>软件研发</a:t>
            </a:r>
          </a:p>
        </p:txBody>
      </p:sp>
      <p:sp>
        <p:nvSpPr>
          <p:cNvPr id="3" name="矩形 2"/>
          <p:cNvSpPr/>
          <p:nvPr/>
        </p:nvSpPr>
        <p:spPr>
          <a:xfrm>
            <a:off x="487582" y="1017213"/>
            <a:ext cx="8244348" cy="5016758"/>
          </a:xfrm>
          <a:prstGeom prst="rect">
            <a:avLst/>
          </a:prstGeom>
        </p:spPr>
        <p:txBody>
          <a:bodyPr wrap="square">
            <a:spAutoFit/>
          </a:bodyPr>
          <a:lstStyle/>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国家防汛抗旱指挥系统</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水利部电子政务系统</a:t>
            </a:r>
            <a:endParaRPr lang="en-US" altLang="zh-CN"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dirty="0">
                <a:latin typeface="微软雅黑" pitchFamily="34" charset="-122"/>
                <a:ea typeface="微软雅黑" pitchFamily="34" charset="-122"/>
              </a:rPr>
              <a:t>水利普查数据处理软件</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中小河流监测预警预报系统</a:t>
            </a:r>
            <a:endParaRPr lang="en-US" altLang="zh-CN"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dirty="0">
                <a:latin typeface="微软雅黑" pitchFamily="34" charset="-122"/>
                <a:ea typeface="微软雅黑" pitchFamily="34" charset="-122"/>
              </a:rPr>
              <a:t>山洪灾害防治项目</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国家水资源监控、调度、预警、决策系统</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水利部数据中心数据资源整合</a:t>
            </a:r>
            <a:endParaRPr lang="en-US" altLang="zh-CN"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dirty="0">
                <a:latin typeface="微软雅黑" pitchFamily="34" charset="-122"/>
                <a:ea typeface="微软雅黑" pitchFamily="34" charset="-122"/>
              </a:rPr>
              <a:t>全国水文抗旱业务系统介绍</a:t>
            </a:r>
          </a:p>
        </p:txBody>
      </p:sp>
      <p:pic>
        <p:nvPicPr>
          <p:cNvPr id="4" name="图片 3"/>
          <p:cNvPicPr>
            <a:picLocks noChangeAspect="1"/>
          </p:cNvPicPr>
          <p:nvPr/>
        </p:nvPicPr>
        <p:blipFill>
          <a:blip r:embed="rId3" cstate="print"/>
          <a:stretch>
            <a:fillRect/>
          </a:stretch>
        </p:blipFill>
        <p:spPr>
          <a:xfrm>
            <a:off x="3836013" y="969588"/>
            <a:ext cx="2793387" cy="1874866"/>
          </a:xfrm>
          <a:prstGeom prst="rect">
            <a:avLst/>
          </a:prstGeom>
          <a:ln w="3175">
            <a:solidFill>
              <a:schemeClr val="bg1">
                <a:lumMod val="75000"/>
              </a:schemeClr>
            </a:solidFill>
          </a:ln>
        </p:spPr>
      </p:pic>
      <p:pic>
        <p:nvPicPr>
          <p:cNvPr id="5" name="图片 4"/>
          <p:cNvPicPr>
            <a:picLocks noChangeAspect="1"/>
          </p:cNvPicPr>
          <p:nvPr/>
        </p:nvPicPr>
        <p:blipFill>
          <a:blip r:embed="rId4" cstate="print"/>
          <a:stretch>
            <a:fillRect/>
          </a:stretch>
        </p:blipFill>
        <p:spPr>
          <a:xfrm>
            <a:off x="4517643" y="2314576"/>
            <a:ext cx="2721358" cy="1658554"/>
          </a:xfrm>
          <a:prstGeom prst="rect">
            <a:avLst/>
          </a:prstGeom>
          <a:ln>
            <a:solidFill>
              <a:schemeClr val="bg1">
                <a:lumMod val="75000"/>
              </a:schemeClr>
            </a:solidFill>
          </a:ln>
        </p:spPr>
      </p:pic>
      <p:pic>
        <p:nvPicPr>
          <p:cNvPr id="6" name="图片 5"/>
          <p:cNvPicPr>
            <a:picLocks noChangeAspect="1"/>
          </p:cNvPicPr>
          <p:nvPr/>
        </p:nvPicPr>
        <p:blipFill>
          <a:blip r:embed="rId5" cstate="print"/>
          <a:stretch>
            <a:fillRect/>
          </a:stretch>
        </p:blipFill>
        <p:spPr>
          <a:xfrm>
            <a:off x="5642121" y="3524250"/>
            <a:ext cx="2711303" cy="1381125"/>
          </a:xfrm>
          <a:prstGeom prst="rect">
            <a:avLst/>
          </a:prstGeom>
          <a:ln>
            <a:solidFill>
              <a:schemeClr val="bg1">
                <a:lumMod val="75000"/>
              </a:schemeClr>
            </a:solidFill>
          </a:ln>
        </p:spPr>
      </p:pic>
      <p:pic>
        <p:nvPicPr>
          <p:cNvPr id="7" name="图片 6"/>
          <p:cNvPicPr>
            <a:picLocks noChangeAspect="1"/>
          </p:cNvPicPr>
          <p:nvPr/>
        </p:nvPicPr>
        <p:blipFill>
          <a:blip r:embed="rId6" cstate="print"/>
          <a:stretch>
            <a:fillRect/>
          </a:stretch>
        </p:blipFill>
        <p:spPr>
          <a:xfrm>
            <a:off x="6190694" y="4756799"/>
            <a:ext cx="2696131" cy="1492686"/>
          </a:xfrm>
          <a:prstGeom prst="rect">
            <a:avLst/>
          </a:prstGeom>
          <a:ln w="9525">
            <a:solidFill>
              <a:schemeClr val="bg1">
                <a:lumMod val="75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4515601" y="4479521"/>
            <a:ext cx="3262313" cy="1757804"/>
          </a:xfrm>
          <a:prstGeom prst="rect">
            <a:avLst/>
          </a:prstGeom>
        </p:spPr>
      </p:pic>
      <p:sp>
        <p:nvSpPr>
          <p:cNvPr id="2" name="矩形 1"/>
          <p:cNvSpPr/>
          <p:nvPr/>
        </p:nvSpPr>
        <p:spPr>
          <a:xfrm>
            <a:off x="0" y="-18764"/>
            <a:ext cx="9144000" cy="64008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核心业务</a:t>
            </a:r>
            <a:r>
              <a:rPr lang="en-US" altLang="zh-CN" sz="3600" dirty="0">
                <a:solidFill>
                  <a:schemeClr val="bg1"/>
                </a:solidFill>
                <a:effectLst/>
                <a:latin typeface="隶书" panose="02010509060101010101" charset="-122"/>
                <a:ea typeface="隶书" panose="02010509060101010101" charset="-122"/>
              </a:rPr>
              <a:t>—</a:t>
            </a:r>
            <a:r>
              <a:rPr lang="zh-CN" altLang="en-US" sz="3600" dirty="0">
                <a:solidFill>
                  <a:schemeClr val="bg1"/>
                </a:solidFill>
                <a:effectLst/>
                <a:latin typeface="隶书" panose="02010509060101010101" charset="-122"/>
                <a:ea typeface="隶书" panose="02010509060101010101" charset="-122"/>
              </a:rPr>
              <a:t>运行维护</a:t>
            </a:r>
          </a:p>
        </p:txBody>
      </p:sp>
      <p:sp>
        <p:nvSpPr>
          <p:cNvPr id="3" name="矩形 2"/>
          <p:cNvSpPr/>
          <p:nvPr/>
        </p:nvSpPr>
        <p:spPr>
          <a:xfrm>
            <a:off x="496726" y="1494036"/>
            <a:ext cx="4483237" cy="3554819"/>
          </a:xfrm>
          <a:prstGeom prst="rect">
            <a:avLst/>
          </a:prstGeom>
        </p:spPr>
        <p:txBody>
          <a:bodyPr wrap="square">
            <a:spAutoFit/>
          </a:bodyPr>
          <a:lstStyle/>
          <a:p>
            <a:pPr marL="342900" lvl="0" indent="-342900">
              <a:lnSpc>
                <a:spcPct val="200000"/>
              </a:lnSpc>
              <a:buFont typeface="Wingdings" pitchFamily="2" charset="2"/>
              <a:buChar char="Ø"/>
            </a:pPr>
            <a:r>
              <a:rPr lang="zh-CN" altLang="en-US" sz="1800" dirty="0">
                <a:latin typeface="微软雅黑" pitchFamily="34" charset="-122"/>
                <a:ea typeface="微软雅黑" pitchFamily="34" charset="-122"/>
              </a:rPr>
              <a:t>承担水利部机关所有信息系统运行维护</a:t>
            </a:r>
            <a:endParaRPr lang="en-US" altLang="zh-CN" sz="1800"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sz="1800" dirty="0">
                <a:latin typeface="微软雅黑" pitchFamily="34" charset="-122"/>
                <a:ea typeface="微软雅黑" pitchFamily="34" charset="-122"/>
              </a:rPr>
              <a:t>全国水利系统视频会议系统维护</a:t>
            </a:r>
            <a:endParaRPr lang="en-US" altLang="zh-CN" sz="1800"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sz="1800" dirty="0">
                <a:latin typeface="微软雅黑" pitchFamily="34" charset="-122"/>
                <a:ea typeface="微软雅黑" pitchFamily="34" charset="-122"/>
              </a:rPr>
              <a:t>水利数据中心系统维护</a:t>
            </a:r>
            <a:endParaRPr lang="en-US" altLang="zh-CN" sz="1800" dirty="0">
              <a:latin typeface="微软雅黑" pitchFamily="34" charset="-122"/>
              <a:ea typeface="微软雅黑" pitchFamily="34" charset="-122"/>
            </a:endParaRPr>
          </a:p>
          <a:p>
            <a:pPr marL="342900" indent="-342900">
              <a:lnSpc>
                <a:spcPct val="200000"/>
              </a:lnSpc>
              <a:buFont typeface="Wingdings" pitchFamily="2" charset="2"/>
              <a:buChar char="Ø"/>
            </a:pPr>
            <a:r>
              <a:rPr lang="zh-CN" altLang="en-US" sz="1800" dirty="0">
                <a:latin typeface="微软雅黑" pitchFamily="34" charset="-122"/>
                <a:ea typeface="微软雅黑" pitchFamily="34" charset="-122"/>
              </a:rPr>
              <a:t>水利网管中心运行维护</a:t>
            </a:r>
            <a:endParaRPr lang="en-US" altLang="zh-CN" sz="1800" dirty="0">
              <a:latin typeface="黑体" pitchFamily="49" charset="-122"/>
              <a:ea typeface="黑体" pitchFamily="49" charset="-122"/>
            </a:endParaRPr>
          </a:p>
          <a:p>
            <a:pPr marL="342900" lvl="0" indent="-342900">
              <a:lnSpc>
                <a:spcPct val="250000"/>
              </a:lnSpc>
              <a:buFont typeface="Wingdings" pitchFamily="2" charset="2"/>
              <a:buChar char="Ø"/>
            </a:pPr>
            <a:r>
              <a:rPr lang="zh-CN" altLang="en-US" sz="1800" dirty="0">
                <a:latin typeface="微软雅黑" pitchFamily="34" charset="-122"/>
                <a:ea typeface="微软雅黑" pitchFamily="34" charset="-122"/>
              </a:rPr>
              <a:t>水利通信中心网管维护</a:t>
            </a:r>
            <a:endParaRPr lang="en-US" altLang="zh-CN" sz="1800" dirty="0">
              <a:latin typeface="微软雅黑" pitchFamily="34" charset="-122"/>
              <a:ea typeface="微软雅黑" pitchFamily="34" charset="-122"/>
            </a:endParaRPr>
          </a:p>
          <a:p>
            <a:pPr marL="342900" lvl="0" indent="-342900">
              <a:lnSpc>
                <a:spcPct val="200000"/>
              </a:lnSpc>
              <a:buFont typeface="Wingdings" pitchFamily="2" charset="2"/>
              <a:buChar char="Ø"/>
            </a:pPr>
            <a:r>
              <a:rPr lang="zh-CN" altLang="en-US" sz="1800" dirty="0">
                <a:latin typeface="微软雅黑" pitchFamily="34" charset="-122"/>
                <a:ea typeface="微软雅黑" pitchFamily="34" charset="-122"/>
              </a:rPr>
              <a:t>水利部网站群运行管理</a:t>
            </a:r>
            <a:endParaRPr lang="en-US" altLang="zh-CN" sz="1800" dirty="0">
              <a:latin typeface="微软雅黑" pitchFamily="34" charset="-122"/>
              <a:ea typeface="微软雅黑" pitchFamily="34" charset="-122"/>
            </a:endParaRPr>
          </a:p>
        </p:txBody>
      </p:sp>
      <p:pic>
        <p:nvPicPr>
          <p:cNvPr id="4" name="图片 3"/>
          <p:cNvPicPr>
            <a:picLocks noChangeAspect="1"/>
          </p:cNvPicPr>
          <p:nvPr/>
        </p:nvPicPr>
        <p:blipFill>
          <a:blip r:embed="rId4" cstate="print"/>
          <a:stretch>
            <a:fillRect/>
          </a:stretch>
        </p:blipFill>
        <p:spPr>
          <a:xfrm>
            <a:off x="5182843" y="992590"/>
            <a:ext cx="3534196" cy="39481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2712083"/>
            <a:ext cx="916700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3600" dirty="0">
                <a:solidFill>
                  <a:schemeClr val="bg1"/>
                </a:solidFill>
                <a:latin typeface="黑体" pitchFamily="49" charset="-122"/>
                <a:ea typeface="黑体" pitchFamily="49" charset="-122"/>
                <a:sym typeface="Arial" pitchFamily="34" charset="0"/>
              </a:rPr>
              <a:t>典型案例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545"/>
            <a:ext cx="9144000" cy="701040"/>
          </a:xfrm>
          <a:prstGeom prst="rect">
            <a:avLst/>
          </a:prstGeom>
          <a:noFill/>
        </p:spPr>
        <p:txBody>
          <a:bodyPr wrap="square" rtlCol="0">
            <a:spAutoFit/>
            <a:scene3d>
              <a:camera prst="orthographicFront"/>
              <a:lightRig rig="threePt" dir="t"/>
            </a:scene3d>
          </a:bodyPr>
          <a:lstStyle/>
          <a:p>
            <a:pPr algn="ctr"/>
            <a:r>
              <a:rPr lang="zh-CN" altLang="en-US" sz="4000" dirty="0">
                <a:solidFill>
                  <a:schemeClr val="bg1"/>
                </a:solidFill>
                <a:effectLst/>
                <a:latin typeface="隶书" panose="02010509060101010101" charset="-122"/>
                <a:ea typeface="隶书" panose="02010509060101010101" charset="-122"/>
              </a:rPr>
              <a:t>汇报提纲</a:t>
            </a:r>
          </a:p>
        </p:txBody>
      </p:sp>
      <p:sp>
        <p:nvSpPr>
          <p:cNvPr id="7" name="Text Box 3"/>
          <p:cNvSpPr txBox="1">
            <a:spLocks noChangeArrowheads="1"/>
          </p:cNvSpPr>
          <p:nvPr/>
        </p:nvSpPr>
        <p:spPr bwMode="auto">
          <a:xfrm>
            <a:off x="0" y="2699383"/>
            <a:ext cx="9167003" cy="6788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scene3d>
              <a:camera prst="orthographicFront"/>
              <a:lightRig rig="threePt" dir="t"/>
            </a:scene3d>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3600" dirty="0">
                <a:solidFill>
                  <a:schemeClr val="bg1"/>
                </a:solidFill>
                <a:effectLst/>
                <a:latin typeface="微软雅黑" pitchFamily="34" charset="-122"/>
                <a:ea typeface="微软雅黑" pitchFamily="34" charset="-122"/>
                <a:sym typeface="Arial" pitchFamily="34" charset="0"/>
              </a:rPr>
              <a:t>公司概况</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图示 1"/>
          <p:cNvGraphicFramePr/>
          <p:nvPr/>
        </p:nvGraphicFramePr>
        <p:xfrm>
          <a:off x="-409732" y="1397000"/>
          <a:ext cx="9808565"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58" name="图片 57" descr="C:\Users\admin\Desktop\chinaL.jpg"/>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14825" y="1336383"/>
            <a:ext cx="8592695" cy="5448958"/>
          </a:xfrm>
          <a:prstGeom prst="rect">
            <a:avLst/>
          </a:prstGeom>
          <a:noFill/>
          <a:ln>
            <a:noFill/>
          </a:ln>
        </p:spPr>
      </p:pic>
      <p:sp>
        <p:nvSpPr>
          <p:cNvPr id="5" name="矩形 4"/>
          <p:cNvSpPr/>
          <p:nvPr/>
        </p:nvSpPr>
        <p:spPr>
          <a:xfrm>
            <a:off x="412955" y="883952"/>
            <a:ext cx="8613058" cy="417830"/>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zh-CN" b="1" kern="0" dirty="0">
                <a:solidFill>
                  <a:schemeClr val="bg1">
                    <a:lumMod val="50000"/>
                  </a:schemeClr>
                </a:solidFill>
                <a:latin typeface="微软雅黑" pitchFamily="34" charset="-122"/>
                <a:ea typeface="微软雅黑" pitchFamily="34" charset="-122"/>
              </a:rPr>
              <a:t>迄今为止国内应用最广的中小</a:t>
            </a:r>
            <a:r>
              <a:rPr lang="zh-CN" altLang="en-US" b="1" kern="0" dirty="0">
                <a:solidFill>
                  <a:schemeClr val="bg1">
                    <a:lumMod val="50000"/>
                  </a:schemeClr>
                </a:solidFill>
                <a:latin typeface="微软雅黑" pitchFamily="34" charset="-122"/>
                <a:ea typeface="微软雅黑" pitchFamily="34" charset="-122"/>
              </a:rPr>
              <a:t>河流</a:t>
            </a:r>
            <a:r>
              <a:rPr lang="zh-CN" altLang="zh-CN" b="1" kern="0" dirty="0">
                <a:solidFill>
                  <a:schemeClr val="bg1">
                    <a:lumMod val="50000"/>
                  </a:schemeClr>
                </a:solidFill>
                <a:latin typeface="微软雅黑" pitchFamily="34" charset="-122"/>
                <a:ea typeface="微软雅黑" pitchFamily="34" charset="-122"/>
              </a:rPr>
              <a:t>预警预报系统</a:t>
            </a:r>
          </a:p>
        </p:txBody>
      </p:sp>
      <p:sp>
        <p:nvSpPr>
          <p:cNvPr id="44" name="TextBox 77"/>
          <p:cNvSpPr txBox="1"/>
          <p:nvPr/>
        </p:nvSpPr>
        <p:spPr>
          <a:xfrm>
            <a:off x="1093490" y="4132377"/>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四   川</a:t>
            </a:r>
          </a:p>
        </p:txBody>
      </p:sp>
      <p:sp>
        <p:nvSpPr>
          <p:cNvPr id="45" name="TextBox 78"/>
          <p:cNvSpPr txBox="1"/>
          <p:nvPr/>
        </p:nvSpPr>
        <p:spPr>
          <a:xfrm>
            <a:off x="7394521" y="3603968"/>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江   苏</a:t>
            </a:r>
          </a:p>
        </p:txBody>
      </p:sp>
      <p:sp>
        <p:nvSpPr>
          <p:cNvPr id="46" name="TextBox 49"/>
          <p:cNvSpPr txBox="1"/>
          <p:nvPr/>
        </p:nvSpPr>
        <p:spPr>
          <a:xfrm>
            <a:off x="1401395" y="4859366"/>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重   庆</a:t>
            </a:r>
          </a:p>
        </p:txBody>
      </p:sp>
      <p:sp>
        <p:nvSpPr>
          <p:cNvPr id="47" name="TextBox 74"/>
          <p:cNvSpPr txBox="1"/>
          <p:nvPr/>
        </p:nvSpPr>
        <p:spPr>
          <a:xfrm>
            <a:off x="7394521" y="5188906"/>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江   西</a:t>
            </a:r>
          </a:p>
        </p:txBody>
      </p:sp>
      <p:sp>
        <p:nvSpPr>
          <p:cNvPr id="48" name="TextBox 75"/>
          <p:cNvSpPr txBox="1"/>
          <p:nvPr/>
        </p:nvSpPr>
        <p:spPr>
          <a:xfrm>
            <a:off x="1692481" y="5703742"/>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云   南</a:t>
            </a:r>
          </a:p>
        </p:txBody>
      </p:sp>
      <p:sp>
        <p:nvSpPr>
          <p:cNvPr id="49" name="TextBox 76"/>
          <p:cNvSpPr txBox="1"/>
          <p:nvPr/>
        </p:nvSpPr>
        <p:spPr>
          <a:xfrm>
            <a:off x="7394521" y="2811499"/>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河   南</a:t>
            </a:r>
          </a:p>
        </p:txBody>
      </p:sp>
      <p:cxnSp>
        <p:nvCxnSpPr>
          <p:cNvPr id="50" name="直接箭头连接符 49"/>
          <p:cNvCxnSpPr/>
          <p:nvPr/>
        </p:nvCxnSpPr>
        <p:spPr bwMode="auto">
          <a:xfrm>
            <a:off x="2106505" y="4282160"/>
            <a:ext cx="2048751" cy="35259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直接箭头连接符 50"/>
          <p:cNvCxnSpPr>
            <a:stCxn id="46" idx="3"/>
          </p:cNvCxnSpPr>
          <p:nvPr/>
        </p:nvCxnSpPr>
        <p:spPr bwMode="auto">
          <a:xfrm flipV="1">
            <a:off x="2600667" y="4751489"/>
            <a:ext cx="2377731" cy="3079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直接箭头连接符 51"/>
          <p:cNvCxnSpPr>
            <a:stCxn id="48" idx="3"/>
          </p:cNvCxnSpPr>
          <p:nvPr/>
        </p:nvCxnSpPr>
        <p:spPr bwMode="auto">
          <a:xfrm flipV="1">
            <a:off x="2891753" y="5426557"/>
            <a:ext cx="1263503" cy="4772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直接箭头连接符 52"/>
          <p:cNvCxnSpPr>
            <a:stCxn id="49" idx="1"/>
          </p:cNvCxnSpPr>
          <p:nvPr/>
        </p:nvCxnSpPr>
        <p:spPr bwMode="auto">
          <a:xfrm flipH="1">
            <a:off x="5988747" y="3011554"/>
            <a:ext cx="1405774" cy="115673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直接箭头连接符 53"/>
          <p:cNvCxnSpPr>
            <a:stCxn id="45" idx="1"/>
          </p:cNvCxnSpPr>
          <p:nvPr/>
        </p:nvCxnSpPr>
        <p:spPr bwMode="auto">
          <a:xfrm flipH="1">
            <a:off x="6632657" y="3804023"/>
            <a:ext cx="761864" cy="44637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直接箭头连接符 54"/>
          <p:cNvCxnSpPr/>
          <p:nvPr/>
        </p:nvCxnSpPr>
        <p:spPr bwMode="auto">
          <a:xfrm flipH="1" flipV="1">
            <a:off x="6232827" y="4997292"/>
            <a:ext cx="1146175" cy="42926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直接箭头连接符 55"/>
          <p:cNvCxnSpPr>
            <a:stCxn id="57" idx="3"/>
          </p:cNvCxnSpPr>
          <p:nvPr/>
        </p:nvCxnSpPr>
        <p:spPr bwMode="auto">
          <a:xfrm>
            <a:off x="2267710" y="3395441"/>
            <a:ext cx="1165609" cy="4053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79"/>
          <p:cNvSpPr txBox="1"/>
          <p:nvPr/>
        </p:nvSpPr>
        <p:spPr>
          <a:xfrm>
            <a:off x="1068438" y="3195386"/>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青   海</a:t>
            </a:r>
          </a:p>
        </p:txBody>
      </p:sp>
      <p:sp>
        <p:nvSpPr>
          <p:cNvPr id="60" name="TextBox 76"/>
          <p:cNvSpPr txBox="1"/>
          <p:nvPr/>
        </p:nvSpPr>
        <p:spPr>
          <a:xfrm>
            <a:off x="7394521" y="2019030"/>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河   北</a:t>
            </a:r>
          </a:p>
        </p:txBody>
      </p:sp>
      <p:cxnSp>
        <p:nvCxnSpPr>
          <p:cNvPr id="61" name="直接箭头连接符 60"/>
          <p:cNvCxnSpPr>
            <a:stCxn id="60" idx="1"/>
          </p:cNvCxnSpPr>
          <p:nvPr/>
        </p:nvCxnSpPr>
        <p:spPr bwMode="auto">
          <a:xfrm flipH="1">
            <a:off x="6232827" y="2219085"/>
            <a:ext cx="1161694" cy="123884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 name="TextBox 74"/>
          <p:cNvSpPr txBox="1"/>
          <p:nvPr/>
        </p:nvSpPr>
        <p:spPr>
          <a:xfrm>
            <a:off x="5151043" y="6065549"/>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广   西</a:t>
            </a:r>
          </a:p>
        </p:txBody>
      </p:sp>
      <p:cxnSp>
        <p:nvCxnSpPr>
          <p:cNvPr id="68" name="直接箭头连接符 67"/>
          <p:cNvCxnSpPr>
            <a:stCxn id="67" idx="0"/>
          </p:cNvCxnSpPr>
          <p:nvPr/>
        </p:nvCxnSpPr>
        <p:spPr bwMode="auto">
          <a:xfrm flipH="1" flipV="1">
            <a:off x="5372457" y="5456495"/>
            <a:ext cx="378222" cy="60905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2" name="TextBox 78"/>
          <p:cNvSpPr txBox="1"/>
          <p:nvPr/>
        </p:nvSpPr>
        <p:spPr>
          <a:xfrm>
            <a:off x="7394521" y="4396437"/>
            <a:ext cx="1199272" cy="400110"/>
          </a:xfrm>
          <a:prstGeom prst="rect">
            <a:avLst/>
          </a:prstGeom>
          <a:noFill/>
          <a:ln>
            <a:solidFill>
              <a:schemeClr val="tx1"/>
            </a:solidFill>
          </a:ln>
        </p:spPr>
        <p:txBody>
          <a:bodyPr wrap="square" rtlCol="0">
            <a:spAutoFit/>
          </a:bodyPr>
          <a:lstStyle/>
          <a:p>
            <a:pPr algn="ctr"/>
            <a:r>
              <a:rPr lang="zh-CN" altLang="en-US" b="1" dirty="0">
                <a:latin typeface="黑体" pitchFamily="49" charset="-122"/>
                <a:ea typeface="黑体" pitchFamily="49" charset="-122"/>
              </a:rPr>
              <a:t>湖   北</a:t>
            </a:r>
          </a:p>
        </p:txBody>
      </p:sp>
      <p:cxnSp>
        <p:nvCxnSpPr>
          <p:cNvPr id="73" name="直接箭头连接符 72"/>
          <p:cNvCxnSpPr>
            <a:stCxn id="72" idx="1"/>
          </p:cNvCxnSpPr>
          <p:nvPr/>
        </p:nvCxnSpPr>
        <p:spPr bwMode="auto">
          <a:xfrm flipH="1">
            <a:off x="6124256" y="4596492"/>
            <a:ext cx="1270265" cy="5479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文本框 1"/>
          <p:cNvSpPr txBox="1"/>
          <p:nvPr/>
        </p:nvSpPr>
        <p:spPr>
          <a:xfrm>
            <a:off x="727345" y="1746912"/>
            <a:ext cx="4057553" cy="400110"/>
          </a:xfrm>
          <a:prstGeom prst="rect">
            <a:avLst/>
          </a:prstGeom>
          <a:noFill/>
        </p:spPr>
        <p:txBody>
          <a:bodyPr wrap="square" rtlCol="0">
            <a:spAutoFit/>
          </a:bodyPr>
          <a:lstStyle/>
          <a:p>
            <a:r>
              <a:rPr lang="en-US" altLang="zh-CN" b="1" kern="0" dirty="0">
                <a:solidFill>
                  <a:schemeClr val="tx2"/>
                </a:solidFill>
                <a:ea typeface="黑体" pitchFamily="49" charset="-122"/>
              </a:rPr>
              <a:t>10</a:t>
            </a:r>
            <a:r>
              <a:rPr lang="zh-CN" altLang="en-US" b="1" kern="0" dirty="0">
                <a:solidFill>
                  <a:schemeClr val="tx2"/>
                </a:solidFill>
                <a:ea typeface="黑体" pitchFamily="49" charset="-122"/>
              </a:rPr>
              <a:t>省，</a:t>
            </a:r>
            <a:r>
              <a:rPr lang="en-US" altLang="zh-CN" b="1" kern="0" dirty="0">
                <a:solidFill>
                  <a:schemeClr val="tx2"/>
                </a:solidFill>
                <a:ea typeface="黑体" pitchFamily="49" charset="-122"/>
              </a:rPr>
              <a:t>1752</a:t>
            </a:r>
            <a:r>
              <a:rPr lang="zh-CN" altLang="en-US" b="1" kern="0" dirty="0">
                <a:solidFill>
                  <a:schemeClr val="tx2"/>
                </a:solidFill>
                <a:ea typeface="黑体" pitchFamily="49" charset="-122"/>
              </a:rPr>
              <a:t>条中小河流</a:t>
            </a:r>
            <a:endParaRPr lang="zh-CN" altLang="en-US" dirty="0"/>
          </a:p>
        </p:txBody>
      </p:sp>
      <p:sp>
        <p:nvSpPr>
          <p:cNvPr id="26" name="矩形 25"/>
          <p:cNvSpPr/>
          <p:nvPr/>
        </p:nvSpPr>
        <p:spPr>
          <a:xfrm>
            <a:off x="0" y="-6699"/>
            <a:ext cx="9144000" cy="64008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典型案例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Box 16">
            <a:hlinkClick r:id="rId3"/>
          </p:cNvPr>
          <p:cNvSpPr txBox="1">
            <a:spLocks noChangeArrowheads="1"/>
          </p:cNvSpPr>
          <p:nvPr/>
        </p:nvSpPr>
        <p:spPr bwMode="auto">
          <a:xfrm>
            <a:off x="3218926" y="1558224"/>
            <a:ext cx="4608512" cy="46166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a:spcBef>
                <a:spcPct val="50000"/>
              </a:spcBef>
              <a:defRPr sz="2400" b="1">
                <a:latin typeface="微软雅黑" pitchFamily="34" charset="-122"/>
                <a:ea typeface="微软雅黑" pitchFamily="34" charset="-122"/>
              </a:defRPr>
            </a:lvl1pPr>
            <a:lvl2pPr marL="742950" indent="-285750" eaLnBrk="0" hangingPunct="0">
              <a:defRPr>
                <a:latin typeface="Times New Roman" pitchFamily="18" charset="0"/>
                <a:ea typeface="宋体" pitchFamily="2" charset="-122"/>
              </a:defRPr>
            </a:lvl2pPr>
            <a:lvl3pPr marL="1143000" indent="-228600" eaLnBrk="0" hangingPunct="0">
              <a:defRPr>
                <a:latin typeface="Times New Roman" pitchFamily="18" charset="0"/>
                <a:ea typeface="宋体" pitchFamily="2" charset="-122"/>
              </a:defRPr>
            </a:lvl3pPr>
            <a:lvl4pPr marL="1600200" indent="-228600" eaLnBrk="0" hangingPunct="0">
              <a:defRPr>
                <a:latin typeface="Times New Roman" pitchFamily="18" charset="0"/>
                <a:ea typeface="宋体" pitchFamily="2" charset="-122"/>
              </a:defRPr>
            </a:lvl4pPr>
            <a:lvl5pPr marL="2057400" indent="-228600" eaLnBrk="0" hangingPunct="0">
              <a:defRPr>
                <a:latin typeface="Times New Roman" pitchFamily="18" charset="0"/>
                <a:ea typeface="宋体" pitchFamily="2" charset="-122"/>
              </a:defRPr>
            </a:lvl5pPr>
            <a:lvl6pPr marL="2514600" indent="-228600" eaLnBrk="0" fontAlgn="base" hangingPunct="0">
              <a:spcBef>
                <a:spcPct val="0"/>
              </a:spcBef>
              <a:spcAft>
                <a:spcPct val="0"/>
              </a:spcAft>
              <a:defRPr>
                <a:latin typeface="Times New Roman" pitchFamily="18" charset="0"/>
                <a:ea typeface="宋体" pitchFamily="2" charset="-122"/>
              </a:defRPr>
            </a:lvl6pPr>
            <a:lvl7pPr marL="2971800" indent="-228600" eaLnBrk="0" fontAlgn="base" hangingPunct="0">
              <a:spcBef>
                <a:spcPct val="0"/>
              </a:spcBef>
              <a:spcAft>
                <a:spcPct val="0"/>
              </a:spcAft>
              <a:defRPr>
                <a:latin typeface="Times New Roman" pitchFamily="18" charset="0"/>
                <a:ea typeface="宋体" pitchFamily="2" charset="-122"/>
              </a:defRPr>
            </a:lvl7pPr>
            <a:lvl8pPr marL="3429000" indent="-228600" eaLnBrk="0" fontAlgn="base" hangingPunct="0">
              <a:spcBef>
                <a:spcPct val="0"/>
              </a:spcBef>
              <a:spcAft>
                <a:spcPct val="0"/>
              </a:spcAft>
              <a:defRPr>
                <a:latin typeface="Times New Roman" pitchFamily="18" charset="0"/>
                <a:ea typeface="宋体" pitchFamily="2" charset="-122"/>
              </a:defRPr>
            </a:lvl8pPr>
            <a:lvl9pPr marL="3886200" indent="-228600" eaLnBrk="0" fontAlgn="base" hangingPunct="0">
              <a:spcBef>
                <a:spcPct val="0"/>
              </a:spcBef>
              <a:spcAft>
                <a:spcPct val="0"/>
              </a:spcAft>
              <a:defRPr>
                <a:latin typeface="Times New Roman" pitchFamily="18" charset="0"/>
                <a:ea typeface="宋体" pitchFamily="2" charset="-122"/>
              </a:defRPr>
            </a:lvl9pPr>
          </a:lstStyle>
          <a:p>
            <a:r>
              <a:rPr lang="zh-CN" altLang="en-US" dirty="0">
                <a:solidFill>
                  <a:prstClr val="black"/>
                </a:solidFill>
              </a:rPr>
              <a:t>一、洪水预报系统</a:t>
            </a:r>
            <a:endParaRPr lang="zh-CN" altLang="zh-CN" dirty="0">
              <a:solidFill>
                <a:prstClr val="black"/>
              </a:solidFill>
            </a:endParaRPr>
          </a:p>
        </p:txBody>
      </p:sp>
      <p:sp>
        <p:nvSpPr>
          <p:cNvPr id="3" name="Text Box 20"/>
          <p:cNvSpPr txBox="1">
            <a:spLocks noChangeArrowheads="1"/>
          </p:cNvSpPr>
          <p:nvPr/>
        </p:nvSpPr>
        <p:spPr bwMode="auto">
          <a:xfrm>
            <a:off x="3203848" y="2422320"/>
            <a:ext cx="4608512" cy="461665"/>
          </a:xfrm>
          <a:prstGeom prst="rect">
            <a:avLst/>
          </a:prstGeom>
          <a:solidFill>
            <a:schemeClr val="bg1"/>
          </a:solidFill>
          <a:ln>
            <a:noFill/>
          </a:ln>
          <a:effectLst/>
        </p:spPr>
        <p:txBody>
          <a:bodyPr wrap="squar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dirty="0">
                <a:solidFill>
                  <a:prstClr val="black"/>
                </a:solidFill>
                <a:latin typeface="微软雅黑" pitchFamily="34" charset="-122"/>
                <a:ea typeface="微软雅黑" pitchFamily="34" charset="-122"/>
              </a:rPr>
              <a:t>二、实时水雨情查询系统</a:t>
            </a:r>
            <a:endParaRPr lang="en-US" altLang="ko-KR" sz="2400" b="1" dirty="0">
              <a:solidFill>
                <a:prstClr val="black"/>
              </a:solidFill>
              <a:latin typeface="微软雅黑" pitchFamily="34" charset="-122"/>
              <a:ea typeface="微软雅黑" pitchFamily="34" charset="-122"/>
            </a:endParaRPr>
          </a:p>
        </p:txBody>
      </p:sp>
      <p:sp>
        <p:nvSpPr>
          <p:cNvPr id="4" name="TextBox 4"/>
          <p:cNvSpPr txBox="1"/>
          <p:nvPr/>
        </p:nvSpPr>
        <p:spPr>
          <a:xfrm>
            <a:off x="1264073" y="992629"/>
            <a:ext cx="936625" cy="5010785"/>
          </a:xfrm>
          <a:prstGeom prst="rect">
            <a:avLst/>
          </a:prstGeom>
          <a:noFill/>
        </p:spPr>
        <p:txBody>
          <a:bodyPr>
            <a:spAutoFit/>
          </a:bodyPr>
          <a:lstStyle/>
          <a:p>
            <a:pPr algn="ctr">
              <a:defRPr/>
            </a:pPr>
            <a:r>
              <a:rPr lang="zh-CN" altLang="en-US" sz="4000" spc="500" dirty="0">
                <a:solidFill>
                  <a:srgbClr val="0070C0"/>
                </a:solidFill>
                <a:latin typeface="微软雅黑" pitchFamily="34" charset="-122"/>
                <a:ea typeface="微软雅黑" pitchFamily="34" charset="-122"/>
              </a:rPr>
              <a:t>中小河流预警预报</a:t>
            </a:r>
          </a:p>
        </p:txBody>
      </p:sp>
      <p:pic>
        <p:nvPicPr>
          <p:cNvPr id="5" name="Picture 4" descr="C:\Users\Administrator\Desktop\未标题-1副本.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27784" y="1268760"/>
            <a:ext cx="148978" cy="3816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20"/>
          <p:cNvSpPr txBox="1">
            <a:spLocks noChangeArrowheads="1"/>
          </p:cNvSpPr>
          <p:nvPr/>
        </p:nvSpPr>
        <p:spPr bwMode="auto">
          <a:xfrm>
            <a:off x="3203848" y="4025558"/>
            <a:ext cx="3827016" cy="461665"/>
          </a:xfrm>
          <a:prstGeom prst="rect">
            <a:avLst/>
          </a:prstGeom>
          <a:solidFill>
            <a:schemeClr val="bg1"/>
          </a:solidFill>
          <a:ln>
            <a:noFill/>
          </a:ln>
          <a:effectLst/>
        </p:spPr>
        <p:txBody>
          <a:bodyPr wrap="squar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dirty="0">
                <a:solidFill>
                  <a:prstClr val="black"/>
                </a:solidFill>
                <a:latin typeface="微软雅黑" pitchFamily="34" charset="-122"/>
                <a:ea typeface="微软雅黑" pitchFamily="34" charset="-122"/>
              </a:rPr>
              <a:t>四、测站管理系统</a:t>
            </a:r>
            <a:r>
              <a:rPr lang="en-US" altLang="zh-CN" sz="2400" b="1" dirty="0">
                <a:solidFill>
                  <a:prstClr val="black"/>
                </a:solidFill>
                <a:latin typeface="微软雅黑" pitchFamily="34" charset="-122"/>
                <a:ea typeface="微软雅黑" pitchFamily="34" charset="-122"/>
              </a:rPr>
              <a:t>  </a:t>
            </a:r>
            <a:endParaRPr lang="en-US" altLang="ko-KR" sz="2400" b="1" dirty="0">
              <a:solidFill>
                <a:prstClr val="black"/>
              </a:solidFill>
              <a:latin typeface="微软雅黑" pitchFamily="34" charset="-122"/>
              <a:ea typeface="微软雅黑" pitchFamily="34" charset="-122"/>
            </a:endParaRPr>
          </a:p>
        </p:txBody>
      </p:sp>
      <p:sp>
        <p:nvSpPr>
          <p:cNvPr id="7" name="Text Box 20"/>
          <p:cNvSpPr txBox="1">
            <a:spLocks noChangeArrowheads="1"/>
          </p:cNvSpPr>
          <p:nvPr/>
        </p:nvSpPr>
        <p:spPr bwMode="auto">
          <a:xfrm>
            <a:off x="3203848" y="3214408"/>
            <a:ext cx="4464496" cy="461665"/>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dirty="0">
                <a:solidFill>
                  <a:prstClr val="black"/>
                </a:solidFill>
                <a:latin typeface="微软雅黑" pitchFamily="34" charset="-122"/>
                <a:ea typeface="微软雅黑" pitchFamily="34" charset="-122"/>
              </a:rPr>
              <a:t>三、水文数据特征值分析系统</a:t>
            </a:r>
            <a:endParaRPr lang="en-US" altLang="ko-KR" sz="2400" b="1" dirty="0">
              <a:solidFill>
                <a:prstClr val="black"/>
              </a:solidFill>
              <a:latin typeface="微软雅黑" pitchFamily="34" charset="-122"/>
              <a:ea typeface="微软雅黑" pitchFamily="34" charset="-122"/>
            </a:endParaRPr>
          </a:p>
        </p:txBody>
      </p:sp>
      <p:sp>
        <p:nvSpPr>
          <p:cNvPr id="8" name="Text Box 20"/>
          <p:cNvSpPr txBox="1">
            <a:spLocks noChangeArrowheads="1"/>
          </p:cNvSpPr>
          <p:nvPr/>
        </p:nvSpPr>
        <p:spPr bwMode="auto">
          <a:xfrm>
            <a:off x="3218926" y="4798584"/>
            <a:ext cx="4821488" cy="461665"/>
          </a:xfrm>
          <a:prstGeom prst="rect">
            <a:avLst/>
          </a:prstGeom>
          <a:solidFill>
            <a:schemeClr val="bg1"/>
          </a:solidFill>
          <a:ln>
            <a:noFill/>
          </a:ln>
          <a:effectLst/>
        </p:spPr>
        <p:txBody>
          <a:bodyPr wrap="squar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dirty="0">
                <a:solidFill>
                  <a:prstClr val="black"/>
                </a:solidFill>
                <a:latin typeface="微软雅黑" pitchFamily="34" charset="-122"/>
                <a:ea typeface="微软雅黑" pitchFamily="34" charset="-122"/>
              </a:rPr>
              <a:t>五、移动查询系统（</a:t>
            </a:r>
            <a:r>
              <a:rPr lang="en-US" altLang="zh-CN" sz="2400" b="1" dirty="0">
                <a:solidFill>
                  <a:prstClr val="black"/>
                </a:solidFill>
                <a:latin typeface="微软雅黑" pitchFamily="34" charset="-122"/>
                <a:ea typeface="微软雅黑" pitchFamily="34" charset="-122"/>
              </a:rPr>
              <a:t>APP</a:t>
            </a:r>
            <a:r>
              <a:rPr lang="zh-CN" altLang="en-US" sz="2400" b="1" dirty="0">
                <a:solidFill>
                  <a:prstClr val="black"/>
                </a:solidFill>
                <a:latin typeface="微软雅黑" pitchFamily="34" charset="-122"/>
                <a:ea typeface="微软雅黑" pitchFamily="34" charset="-122"/>
              </a:rPr>
              <a:t>）</a:t>
            </a:r>
            <a:endParaRPr lang="en-US" altLang="ko-KR" sz="2400" b="1" dirty="0">
              <a:solidFill>
                <a:prstClr val="black"/>
              </a:solidFill>
              <a:latin typeface="微软雅黑" pitchFamily="34" charset="-122"/>
              <a:ea typeface="微软雅黑" pitchFamily="34" charset="-122"/>
            </a:endParaRPr>
          </a:p>
        </p:txBody>
      </p:sp>
      <p:sp>
        <p:nvSpPr>
          <p:cNvPr id="9" name="矩形 8"/>
          <p:cNvSpPr/>
          <p:nvPr/>
        </p:nvSpPr>
        <p:spPr>
          <a:xfrm>
            <a:off x="0" y="29496"/>
            <a:ext cx="9144000" cy="64008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典型案例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45610" y="2371302"/>
            <a:ext cx="3197728" cy="3693319"/>
          </a:xfrm>
          <a:prstGeom prst="rect">
            <a:avLst/>
          </a:prstGeom>
          <a:noFill/>
          <a:ln>
            <a:solidFill>
              <a:schemeClr val="tx1"/>
            </a:solidFill>
          </a:ln>
        </p:spPr>
        <p:txBody>
          <a:bodyPr wrap="square" rtlCol="0">
            <a:spAutoFit/>
          </a:bodyPr>
          <a:lstStyle/>
          <a:p>
            <a:pPr marL="342900" indent="-342900" fontAlgn="ctr">
              <a:buFont typeface="Wingdings" pitchFamily="2" charset="2"/>
              <a:buChar char="l"/>
            </a:pPr>
            <a:r>
              <a:rPr lang="zh-CN" altLang="zh-CN" sz="1800" dirty="0">
                <a:latin typeface="黑体" pitchFamily="49" charset="-122"/>
                <a:ea typeface="黑体" pitchFamily="49" charset="-122"/>
              </a:rPr>
              <a:t>降雨径流相关图</a:t>
            </a:r>
            <a:r>
              <a:rPr lang="zh-CN" altLang="en-US" sz="1800" dirty="0">
                <a:latin typeface="黑体" pitchFamily="49" charset="-122"/>
                <a:ea typeface="黑体" pitchFamily="49" charset="-122"/>
              </a:rPr>
              <a:t>（</a:t>
            </a:r>
            <a:r>
              <a:rPr lang="en-US" altLang="zh-CN" sz="1800" dirty="0">
                <a:latin typeface="黑体" pitchFamily="49" charset="-122"/>
                <a:ea typeface="黑体" pitchFamily="49" charset="-122"/>
              </a:rPr>
              <a:t>API</a:t>
            </a:r>
            <a:r>
              <a:rPr lang="zh-CN" altLang="en-US" sz="1800" dirty="0">
                <a:latin typeface="黑体" pitchFamily="49" charset="-122"/>
                <a:ea typeface="黑体" pitchFamily="49" charset="-122"/>
              </a:rPr>
              <a:t>）</a:t>
            </a:r>
            <a:endParaRPr lang="zh-CN" altLang="zh-CN" sz="1800" dirty="0">
              <a:latin typeface="黑体" pitchFamily="49" charset="-122"/>
              <a:ea typeface="黑体" pitchFamily="49" charset="-122"/>
            </a:endParaRPr>
          </a:p>
          <a:p>
            <a:pPr marL="342900" indent="-342900" fontAlgn="ctr">
              <a:buFont typeface="Wingdings" pitchFamily="2" charset="2"/>
              <a:buChar char="l"/>
            </a:pPr>
            <a:r>
              <a:rPr lang="zh-CN" altLang="zh-CN" sz="1800" dirty="0">
                <a:latin typeface="黑体" pitchFamily="49" charset="-122"/>
                <a:ea typeface="黑体" pitchFamily="49" charset="-122"/>
              </a:rPr>
              <a:t>经验</a:t>
            </a:r>
            <a:r>
              <a:rPr lang="zh-CN" altLang="en-US" sz="1800" dirty="0">
                <a:latin typeface="黑体" pitchFamily="49" charset="-122"/>
                <a:ea typeface="黑体" pitchFamily="49" charset="-122"/>
              </a:rPr>
              <a:t>、</a:t>
            </a:r>
            <a:r>
              <a:rPr lang="zh-CN" altLang="zh-CN" sz="1800" dirty="0">
                <a:latin typeface="黑体" pitchFamily="49" charset="-122"/>
                <a:ea typeface="黑体" pitchFamily="49" charset="-122"/>
              </a:rPr>
              <a:t>瞬时</a:t>
            </a:r>
            <a:r>
              <a:rPr lang="zh-CN" altLang="en-US" sz="1800" dirty="0">
                <a:latin typeface="黑体" pitchFamily="49" charset="-122"/>
                <a:ea typeface="黑体" pitchFamily="49" charset="-122"/>
              </a:rPr>
              <a:t>、</a:t>
            </a:r>
            <a:r>
              <a:rPr lang="zh-CN" altLang="zh-CN" sz="1800" dirty="0">
                <a:latin typeface="黑体" pitchFamily="49" charset="-122"/>
                <a:ea typeface="黑体" pitchFamily="49" charset="-122"/>
              </a:rPr>
              <a:t>地貌单位线</a:t>
            </a:r>
          </a:p>
          <a:p>
            <a:pPr marL="342900" indent="-342900" fontAlgn="ctr">
              <a:buFont typeface="Wingdings" pitchFamily="2" charset="2"/>
              <a:buChar char="l"/>
            </a:pPr>
            <a:r>
              <a:rPr lang="zh-CN" altLang="zh-CN" sz="1800" dirty="0">
                <a:latin typeface="黑体" pitchFamily="49" charset="-122"/>
                <a:ea typeface="黑体" pitchFamily="49" charset="-122"/>
              </a:rPr>
              <a:t>蓄满产流法</a:t>
            </a:r>
          </a:p>
          <a:p>
            <a:pPr marL="342900" indent="-342900" fontAlgn="ctr">
              <a:buFont typeface="Wingdings" pitchFamily="2" charset="2"/>
              <a:buChar char="l"/>
            </a:pPr>
            <a:r>
              <a:rPr lang="zh-CN" altLang="zh-CN" sz="1800" dirty="0">
                <a:latin typeface="黑体" pitchFamily="49" charset="-122"/>
                <a:ea typeface="黑体" pitchFamily="49" charset="-122"/>
              </a:rPr>
              <a:t>滞后演算法</a:t>
            </a:r>
          </a:p>
          <a:p>
            <a:pPr marL="342900" indent="-342900" fontAlgn="ctr">
              <a:buFont typeface="Wingdings" pitchFamily="2" charset="2"/>
              <a:buChar char="l"/>
            </a:pPr>
            <a:r>
              <a:rPr lang="zh-CN" altLang="zh-CN" sz="1800" dirty="0">
                <a:latin typeface="黑体" pitchFamily="49" charset="-122"/>
                <a:ea typeface="黑体" pitchFamily="49" charset="-122"/>
              </a:rPr>
              <a:t>线性水库法</a:t>
            </a:r>
          </a:p>
          <a:p>
            <a:pPr marL="342900" indent="-342900" fontAlgn="ctr">
              <a:buFont typeface="Wingdings" pitchFamily="2" charset="2"/>
              <a:buChar char="l"/>
            </a:pPr>
            <a:r>
              <a:rPr lang="zh-CN" altLang="zh-CN" sz="1800" dirty="0">
                <a:latin typeface="黑体" pitchFamily="49" charset="-122"/>
                <a:ea typeface="黑体" pitchFamily="49" charset="-122"/>
              </a:rPr>
              <a:t>马斯京根法</a:t>
            </a:r>
          </a:p>
          <a:p>
            <a:pPr marL="342900" indent="-342900" fontAlgn="ctr">
              <a:buFont typeface="Wingdings" pitchFamily="2" charset="2"/>
              <a:buChar char="l"/>
            </a:pPr>
            <a:r>
              <a:rPr lang="zh-CN" altLang="zh-CN" sz="1800" dirty="0">
                <a:latin typeface="黑体" pitchFamily="49" charset="-122"/>
                <a:ea typeface="黑体" pitchFamily="49" charset="-122"/>
              </a:rPr>
              <a:t>相应水位（流量）法</a:t>
            </a:r>
          </a:p>
          <a:p>
            <a:pPr marL="342900" indent="-342900" fontAlgn="ctr">
              <a:buFont typeface="Wingdings" pitchFamily="2" charset="2"/>
              <a:buChar char="l"/>
            </a:pPr>
            <a:r>
              <a:rPr lang="zh-CN" altLang="zh-CN" sz="1800" dirty="0">
                <a:latin typeface="黑体" pitchFamily="49" charset="-122"/>
                <a:ea typeface="黑体" pitchFamily="49" charset="-122"/>
              </a:rPr>
              <a:t>洪峰相关图法</a:t>
            </a:r>
            <a:r>
              <a:rPr lang="en-US" altLang="zh-CN" sz="1800" dirty="0">
                <a:latin typeface="黑体" pitchFamily="49" charset="-122"/>
                <a:ea typeface="黑体" pitchFamily="49" charset="-122"/>
              </a:rPr>
              <a:t> </a:t>
            </a:r>
            <a:endParaRPr lang="zh-CN" altLang="zh-CN" sz="1800" dirty="0">
              <a:latin typeface="黑体" pitchFamily="49" charset="-122"/>
              <a:ea typeface="黑体" pitchFamily="49" charset="-122"/>
            </a:endParaRPr>
          </a:p>
          <a:p>
            <a:pPr marL="342900" indent="-342900" fontAlgn="ctr">
              <a:buFont typeface="Wingdings" pitchFamily="2" charset="2"/>
              <a:buChar char="l"/>
            </a:pPr>
            <a:r>
              <a:rPr lang="zh-CN" altLang="zh-CN" sz="1800" dirty="0">
                <a:latin typeface="黑体" pitchFamily="49" charset="-122"/>
                <a:ea typeface="黑体" pitchFamily="49" charset="-122"/>
              </a:rPr>
              <a:t>水库调洪演算</a:t>
            </a:r>
          </a:p>
          <a:p>
            <a:pPr marL="342900" indent="-342900" fontAlgn="ctr">
              <a:buFont typeface="Wingdings" pitchFamily="2" charset="2"/>
              <a:buChar char="l"/>
            </a:pPr>
            <a:r>
              <a:rPr lang="en-US" altLang="zh-CN" sz="1800" dirty="0">
                <a:latin typeface="黑体" pitchFamily="49" charset="-122"/>
                <a:ea typeface="黑体" pitchFamily="49" charset="-122"/>
              </a:rPr>
              <a:t>BP</a:t>
            </a:r>
            <a:r>
              <a:rPr lang="zh-CN" altLang="zh-CN" sz="1800" dirty="0">
                <a:latin typeface="黑体" pitchFamily="49" charset="-122"/>
                <a:ea typeface="黑体" pitchFamily="49" charset="-122"/>
              </a:rPr>
              <a:t>神经网络</a:t>
            </a:r>
          </a:p>
          <a:p>
            <a:pPr marL="342900" indent="-342900" fontAlgn="ctr">
              <a:buFont typeface="Wingdings" pitchFamily="2" charset="2"/>
              <a:buChar char="l"/>
            </a:pPr>
            <a:r>
              <a:rPr lang="zh-CN" altLang="zh-CN" sz="1800" dirty="0">
                <a:latin typeface="黑体" pitchFamily="49" charset="-122"/>
                <a:ea typeface="黑体" pitchFamily="49" charset="-122"/>
              </a:rPr>
              <a:t>新安江三水源模型</a:t>
            </a:r>
          </a:p>
          <a:p>
            <a:pPr marL="342900" indent="-342900" fontAlgn="ctr">
              <a:buFont typeface="Wingdings" pitchFamily="2" charset="2"/>
              <a:buChar char="l"/>
            </a:pPr>
            <a:r>
              <a:rPr lang="zh-CN" altLang="zh-CN" sz="1800" dirty="0">
                <a:latin typeface="黑体" pitchFamily="49" charset="-122"/>
                <a:ea typeface="黑体" pitchFamily="49" charset="-122"/>
              </a:rPr>
              <a:t>分布式水文模型</a:t>
            </a:r>
          </a:p>
          <a:p>
            <a:pPr marL="342900" indent="-342900" fontAlgn="ctr">
              <a:buFont typeface="Wingdings" pitchFamily="2" charset="2"/>
              <a:buChar char="l"/>
            </a:pPr>
            <a:r>
              <a:rPr lang="zh-CN" altLang="zh-CN" sz="1800" dirty="0">
                <a:latin typeface="黑体" pitchFamily="49" charset="-122"/>
                <a:ea typeface="黑体" pitchFamily="49" charset="-122"/>
              </a:rPr>
              <a:t>动力学模型</a:t>
            </a:r>
            <a:endParaRPr lang="en-US" altLang="zh-CN" sz="1800" dirty="0">
              <a:latin typeface="黑体" pitchFamily="49" charset="-122"/>
              <a:ea typeface="黑体" pitchFamily="49" charset="-122"/>
            </a:endParaRPr>
          </a:p>
        </p:txBody>
      </p:sp>
      <p:sp>
        <p:nvSpPr>
          <p:cNvPr id="4" name="矩形 3"/>
          <p:cNvSpPr/>
          <p:nvPr/>
        </p:nvSpPr>
        <p:spPr bwMode="auto">
          <a:xfrm>
            <a:off x="229644" y="1998131"/>
            <a:ext cx="3213694" cy="359472"/>
          </a:xfrm>
          <a:prstGeom prst="rect">
            <a:avLst/>
          </a:prstGeom>
          <a:solidFill>
            <a:srgbClr val="00B0F0"/>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黑体" pitchFamily="49" charset="-122"/>
                <a:ea typeface="黑体" pitchFamily="49" charset="-122"/>
              </a:rPr>
              <a:t>水文模型及方法</a:t>
            </a:r>
          </a:p>
        </p:txBody>
      </p:sp>
      <p:sp>
        <p:nvSpPr>
          <p:cNvPr id="7" name="矩形 6"/>
          <p:cNvSpPr/>
          <p:nvPr/>
        </p:nvSpPr>
        <p:spPr>
          <a:xfrm>
            <a:off x="5771322" y="5183553"/>
            <a:ext cx="2364750" cy="400110"/>
          </a:xfrm>
          <a:prstGeom prst="rect">
            <a:avLst/>
          </a:prstGeom>
          <a:ln>
            <a:solidFill>
              <a:schemeClr val="tx1"/>
            </a:solidFill>
          </a:ln>
        </p:spPr>
        <p:txBody>
          <a:bodyPr wrap="square">
            <a:spAutoFit/>
          </a:bodyPr>
          <a:lstStyle/>
          <a:p>
            <a:pPr lvl="0" algn="just"/>
            <a:r>
              <a:rPr lang="zh-CN" altLang="en-US" dirty="0">
                <a:latin typeface="黑体" pitchFamily="49" charset="-122"/>
                <a:ea typeface="黑体" pitchFamily="49" charset="-122"/>
              </a:rPr>
              <a:t>完整水文模型</a:t>
            </a:r>
            <a:endParaRPr lang="en-US" altLang="zh-CN" dirty="0">
              <a:latin typeface="黑体" pitchFamily="49" charset="-122"/>
              <a:ea typeface="黑体" pitchFamily="49" charset="-122"/>
            </a:endParaRPr>
          </a:p>
        </p:txBody>
      </p:sp>
      <p:sp>
        <p:nvSpPr>
          <p:cNvPr id="12" name="矩形 11"/>
          <p:cNvSpPr/>
          <p:nvPr/>
        </p:nvSpPr>
        <p:spPr>
          <a:xfrm>
            <a:off x="5771322" y="5631730"/>
            <a:ext cx="2364750" cy="400110"/>
          </a:xfrm>
          <a:prstGeom prst="rect">
            <a:avLst/>
          </a:prstGeom>
          <a:ln>
            <a:solidFill>
              <a:schemeClr val="tx1"/>
            </a:solidFill>
          </a:ln>
        </p:spPr>
        <p:txBody>
          <a:bodyPr wrap="none">
            <a:spAutoFit/>
          </a:bodyPr>
          <a:lstStyle/>
          <a:p>
            <a:r>
              <a:rPr lang="zh-CN" altLang="en-US" dirty="0">
                <a:latin typeface="黑体" pitchFamily="49" charset="-122"/>
                <a:ea typeface="黑体" pitchFamily="49" charset="-122"/>
              </a:rPr>
              <a:t>产流</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汇流方法组合</a:t>
            </a:r>
            <a:endParaRPr lang="zh-CN" altLang="en-US" dirty="0"/>
          </a:p>
        </p:txBody>
      </p:sp>
      <p:sp>
        <p:nvSpPr>
          <p:cNvPr id="13" name="矩形 12"/>
          <p:cNvSpPr/>
          <p:nvPr/>
        </p:nvSpPr>
        <p:spPr>
          <a:xfrm>
            <a:off x="5771321" y="6106353"/>
            <a:ext cx="2364751" cy="400110"/>
          </a:xfrm>
          <a:prstGeom prst="rect">
            <a:avLst/>
          </a:prstGeom>
          <a:ln>
            <a:solidFill>
              <a:schemeClr val="tx1"/>
            </a:solidFill>
          </a:ln>
        </p:spPr>
        <p:txBody>
          <a:bodyPr wrap="square">
            <a:spAutoFit/>
          </a:bodyPr>
          <a:lstStyle/>
          <a:p>
            <a:pPr lvl="0" algn="just"/>
            <a:r>
              <a:rPr lang="zh-CN" altLang="en-US" dirty="0">
                <a:latin typeface="黑体" pitchFamily="49" charset="-122"/>
                <a:ea typeface="黑体" pitchFamily="49" charset="-122"/>
              </a:rPr>
              <a:t>经验模型</a:t>
            </a:r>
            <a:endParaRPr lang="en-US" altLang="zh-CN" dirty="0">
              <a:latin typeface="黑体" pitchFamily="49" charset="-122"/>
              <a:ea typeface="黑体" pitchFamily="49" charset="-122"/>
            </a:endParaRPr>
          </a:p>
        </p:txBody>
      </p:sp>
      <p:sp>
        <p:nvSpPr>
          <p:cNvPr id="16" name="矩形 15"/>
          <p:cNvSpPr/>
          <p:nvPr/>
        </p:nvSpPr>
        <p:spPr>
          <a:xfrm>
            <a:off x="245610" y="1112499"/>
            <a:ext cx="8949965" cy="749300"/>
          </a:xfrm>
          <a:prstGeom prst="rect">
            <a:avLst/>
          </a:prstGeom>
        </p:spPr>
        <p:txBody>
          <a:bodyPr wrap="square">
            <a:spAutoFit/>
          </a:bodyPr>
          <a:lstStyle/>
          <a:p>
            <a:pPr lvl="0" algn="just">
              <a:lnSpc>
                <a:spcPct val="120000"/>
              </a:lnSpc>
            </a:pPr>
            <a:r>
              <a:rPr lang="en-US" altLang="zh-CN" sz="1800" dirty="0">
                <a:latin typeface="黑体" pitchFamily="49" charset="-122"/>
                <a:ea typeface="黑体" pitchFamily="49" charset="-122"/>
              </a:rPr>
              <a:t>    </a:t>
            </a:r>
            <a:r>
              <a:rPr lang="zh-CN" altLang="en-US" sz="1800" dirty="0">
                <a:latin typeface="+mn-ea"/>
              </a:rPr>
              <a:t>针对不同区域产汇流特征差异，构建了多模型数据库，实现多种模型方法的选择</a:t>
            </a:r>
            <a:endParaRPr lang="en-US" altLang="zh-CN" sz="1800" dirty="0">
              <a:latin typeface="+mn-ea"/>
            </a:endParaRPr>
          </a:p>
          <a:p>
            <a:pPr lvl="0" algn="just">
              <a:lnSpc>
                <a:spcPct val="120000"/>
              </a:lnSpc>
            </a:pPr>
            <a:r>
              <a:rPr lang="zh-CN" altLang="zh-CN" sz="1800" dirty="0">
                <a:latin typeface="+mn-ea"/>
              </a:rPr>
              <a:t>从山丘河流到平原河网，从城市雨洪到海洋风暴潮，能模拟分析所有实际的洪水问题。</a:t>
            </a:r>
            <a:endParaRPr lang="en-US" altLang="zh-CN" sz="1800" dirty="0">
              <a:latin typeface="+mn-ea"/>
            </a:endParaRPr>
          </a:p>
        </p:txBody>
      </p:sp>
      <p:sp>
        <p:nvSpPr>
          <p:cNvPr id="17" name="矩形 16"/>
          <p:cNvSpPr/>
          <p:nvPr/>
        </p:nvSpPr>
        <p:spPr bwMode="auto">
          <a:xfrm>
            <a:off x="4668847" y="5303811"/>
            <a:ext cx="504523" cy="1200551"/>
          </a:xfrm>
          <a:prstGeom prst="rect">
            <a:avLst/>
          </a:prstGeom>
          <a:solidFill>
            <a:srgbClr val="00B0F0"/>
          </a:solidFill>
          <a:ln w="9525" cap="flat" cmpd="sng" algn="ctr">
            <a:noFill/>
            <a:prstDash val="solid"/>
            <a:round/>
            <a:headEnd type="none" w="med" len="med"/>
            <a:tailEnd type="none" w="med" len="med"/>
          </a:ln>
          <a:effectLst/>
        </p:spPr>
        <p:txBody>
          <a:bodyPr vert="eaVert"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itchFamily="34" charset="0"/>
              </a:rPr>
              <a:t>模型选择</a:t>
            </a:r>
          </a:p>
        </p:txBody>
      </p:sp>
      <p:sp>
        <p:nvSpPr>
          <p:cNvPr id="19" name="下箭头 18"/>
          <p:cNvSpPr/>
          <p:nvPr/>
        </p:nvSpPr>
        <p:spPr bwMode="auto">
          <a:xfrm>
            <a:off x="4360630" y="3032027"/>
            <a:ext cx="286959" cy="300707"/>
          </a:xfrm>
          <a:prstGeom prst="downArrow">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itchFamily="34" charset="0"/>
            </a:endParaRPr>
          </a:p>
        </p:txBody>
      </p:sp>
      <p:sp>
        <p:nvSpPr>
          <p:cNvPr id="20" name="左大括号 19"/>
          <p:cNvSpPr/>
          <p:nvPr/>
        </p:nvSpPr>
        <p:spPr bwMode="auto">
          <a:xfrm>
            <a:off x="5341544" y="5356143"/>
            <a:ext cx="416129" cy="1024626"/>
          </a:xfrm>
          <a:prstGeom prst="leftBrace">
            <a:avLst>
              <a:gd name="adj1" fmla="val 8333"/>
              <a:gd name="adj2" fmla="val 51332"/>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itchFamily="34" charset="0"/>
            </a:endParaRPr>
          </a:p>
        </p:txBody>
      </p:sp>
      <p:sp>
        <p:nvSpPr>
          <p:cNvPr id="21" name="直角上箭头 20"/>
          <p:cNvSpPr/>
          <p:nvPr/>
        </p:nvSpPr>
        <p:spPr bwMode="auto">
          <a:xfrm rot="5400000">
            <a:off x="3624554" y="5146763"/>
            <a:ext cx="1086087" cy="878094"/>
          </a:xfrm>
          <a:prstGeom prst="bentUpArrow">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itchFamily="34" charset="0"/>
            </a:endParaRPr>
          </a:p>
        </p:txBody>
      </p:sp>
      <p:sp>
        <p:nvSpPr>
          <p:cNvPr id="14" name="矩形 13"/>
          <p:cNvSpPr/>
          <p:nvPr/>
        </p:nvSpPr>
        <p:spPr>
          <a:xfrm>
            <a:off x="0" y="-6699"/>
            <a:ext cx="9144000" cy="64008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一、洪水预报系统</a:t>
            </a:r>
          </a:p>
        </p:txBody>
      </p:sp>
      <p:pic>
        <p:nvPicPr>
          <p:cNvPr id="15" name="图片 1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41290" y="1998131"/>
            <a:ext cx="4094782" cy="2891135"/>
          </a:xfrm>
          <a:prstGeom prst="rect">
            <a:avLst/>
          </a:prstGeom>
          <a:effectLst>
            <a:softEdge rad="31750"/>
          </a:effectLst>
        </p:spPr>
      </p:pic>
      <p:sp>
        <p:nvSpPr>
          <p:cNvPr id="18" name="矩形 17"/>
          <p:cNvSpPr/>
          <p:nvPr/>
        </p:nvSpPr>
        <p:spPr>
          <a:xfrm>
            <a:off x="54101" y="712461"/>
            <a:ext cx="8613058" cy="400110"/>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b="1" kern="0" dirty="0">
                <a:solidFill>
                  <a:schemeClr val="tx2"/>
                </a:solidFill>
                <a:ea typeface="黑体" pitchFamily="49" charset="-122"/>
              </a:rPr>
              <a:t>模型库</a:t>
            </a:r>
            <a:r>
              <a:rPr lang="en-US" altLang="zh-CN" b="1" kern="0" dirty="0">
                <a:solidFill>
                  <a:schemeClr val="tx2"/>
                </a:solidFill>
                <a:ea typeface="黑体" pitchFamily="49" charset="-122"/>
              </a:rPr>
              <a:t>—</a:t>
            </a:r>
            <a:r>
              <a:rPr lang="zh-CN" altLang="zh-CN" b="1" kern="0" dirty="0">
                <a:solidFill>
                  <a:schemeClr val="tx2"/>
                </a:solidFill>
                <a:ea typeface="黑体" pitchFamily="49" charset="-122"/>
              </a:rPr>
              <a:t>完整的洪水预报模型库</a:t>
            </a:r>
            <a:endParaRPr lang="zh-CN" altLang="en-US" b="1" kern="0" dirty="0">
              <a:solidFill>
                <a:schemeClr val="tx2"/>
              </a:solidFill>
              <a:ea typeface="黑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16161"/>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一、洪水预报系统</a:t>
            </a:r>
          </a:p>
        </p:txBody>
      </p:sp>
      <p:pic>
        <p:nvPicPr>
          <p:cNvPr id="6" name="Picture 2" descr="56567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7888" y="2579909"/>
            <a:ext cx="7301417" cy="3521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文本框 6"/>
          <p:cNvSpPr txBox="1"/>
          <p:nvPr/>
        </p:nvSpPr>
        <p:spPr>
          <a:xfrm>
            <a:off x="60959" y="946054"/>
            <a:ext cx="9023350" cy="483235"/>
          </a:xfrm>
          <a:prstGeom prst="rect">
            <a:avLst/>
          </a:prstGeom>
          <a:noFill/>
        </p:spPr>
        <p:txBody>
          <a:bodyPr wrap="none" rtlCol="0" anchor="t">
            <a:spAutoFit/>
          </a:bodyPr>
          <a:lstStyle/>
          <a:p>
            <a:pPr algn="l"/>
            <a:r>
              <a:rPr lang="zh-CN" altLang="en-US" sz="2400" b="1" dirty="0">
                <a:solidFill>
                  <a:schemeClr val="accent1"/>
                </a:solidFill>
                <a:effectLst/>
                <a:latin typeface="微软雅黑" pitchFamily="34" charset="-122"/>
                <a:ea typeface="微软雅黑" pitchFamily="34" charset="-122"/>
                <a:cs typeface="+mn-ea"/>
                <a:sym typeface="+mn-ea"/>
              </a:rPr>
              <a:t>洪水预报</a:t>
            </a:r>
            <a:r>
              <a:rPr lang="en-US" altLang="zh-CN" sz="2400" b="1" dirty="0">
                <a:solidFill>
                  <a:schemeClr val="accent1"/>
                </a:solidFill>
                <a:effectLst/>
                <a:latin typeface="微软雅黑" pitchFamily="34" charset="-122"/>
                <a:ea typeface="微软雅黑" pitchFamily="34" charset="-122"/>
                <a:cs typeface="+mn-ea"/>
                <a:sym typeface="+mn-ea"/>
              </a:rPr>
              <a:t>——</a:t>
            </a:r>
            <a:r>
              <a:rPr lang="zh-CN" altLang="en-US" sz="2400" b="1" dirty="0">
                <a:solidFill>
                  <a:schemeClr val="accent1"/>
                </a:solidFill>
                <a:effectLst/>
                <a:latin typeface="微软雅黑" pitchFamily="34" charset="-122"/>
                <a:ea typeface="微软雅黑" pitchFamily="34" charset="-122"/>
                <a:cs typeface="+mn-ea"/>
                <a:sym typeface="+mn-ea"/>
              </a:rPr>
              <a:t>自动</a:t>
            </a:r>
            <a:r>
              <a:rPr lang="en-US" altLang="zh-CN" sz="2400" b="1" dirty="0">
                <a:solidFill>
                  <a:schemeClr val="accent1"/>
                </a:solidFill>
                <a:effectLst/>
                <a:latin typeface="微软雅黑" pitchFamily="34" charset="-122"/>
                <a:ea typeface="微软雅黑" pitchFamily="34" charset="-122"/>
                <a:cs typeface="+mn-ea"/>
                <a:sym typeface="+mn-ea"/>
              </a:rPr>
              <a:t>+</a:t>
            </a:r>
            <a:r>
              <a:rPr lang="zh-CN" altLang="en-US" sz="2400" b="1" dirty="0">
                <a:solidFill>
                  <a:schemeClr val="accent1"/>
                </a:solidFill>
                <a:effectLst/>
                <a:latin typeface="微软雅黑" pitchFamily="34" charset="-122"/>
                <a:ea typeface="微软雅黑" pitchFamily="34" charset="-122"/>
                <a:cs typeface="+mn-ea"/>
                <a:sym typeface="+mn-ea"/>
              </a:rPr>
              <a:t>手动预报   参数实时修改  预报成果校正整合  </a:t>
            </a:r>
          </a:p>
        </p:txBody>
      </p:sp>
      <p:sp>
        <p:nvSpPr>
          <p:cNvPr id="8" name="直线 6"/>
          <p:cNvSpPr/>
          <p:nvPr/>
        </p:nvSpPr>
        <p:spPr>
          <a:xfrm>
            <a:off x="60959" y="1587735"/>
            <a:ext cx="8915643" cy="19049"/>
          </a:xfrm>
          <a:prstGeom prst="line">
            <a:avLst/>
          </a:prstGeom>
          <a:ln w="25400" cap="flat" cmpd="sng">
            <a:solidFill>
              <a:schemeClr val="tx2"/>
            </a:solidFill>
            <a:prstDash val="sysDot"/>
            <a:round/>
            <a:headEnd type="none" w="med" len="med"/>
            <a:tailEnd type="oval" w="med" len="med"/>
          </a:ln>
        </p:spPr>
        <p:txBody>
          <a:bodyPr anchor="t"/>
          <a:lstStyle/>
          <a:p>
            <a:pPr lvl="0"/>
            <a:endParaRPr lang="zh-CN" altLang="en-US">
              <a:latin typeface="Arial" pitchFamily="34" charset="0"/>
              <a:ea typeface="宋体" pitchFamily="2" charset="-122"/>
            </a:endParaRPr>
          </a:p>
        </p:txBody>
      </p:sp>
      <p:pic>
        <p:nvPicPr>
          <p:cNvPr id="9" name="图片 8"/>
          <p:cNvPicPr>
            <a:picLocks noChangeAspect="1"/>
          </p:cNvPicPr>
          <p:nvPr/>
        </p:nvPicPr>
        <p:blipFill>
          <a:blip r:embed="rId5" cstate="print"/>
          <a:srcRect/>
          <a:stretch>
            <a:fillRect/>
          </a:stretch>
        </p:blipFill>
        <p:spPr>
          <a:xfrm>
            <a:off x="297572" y="2141691"/>
            <a:ext cx="3356444" cy="1887546"/>
          </a:xfrm>
          <a:prstGeom prst="rect">
            <a:avLst/>
          </a:prstGeom>
          <a:noFill/>
          <a:ln w="9525" cap="flat" cmpd="sng">
            <a:solidFill>
              <a:schemeClr val="accent1"/>
            </a:solidFill>
            <a:prstDash val="solid"/>
            <a:round/>
            <a:headEnd type="none" w="med" len="med"/>
            <a:tailEnd type="none" w="med" len="med"/>
          </a:ln>
        </p:spPr>
      </p:pic>
      <p:pic>
        <p:nvPicPr>
          <p:cNvPr id="11" name="图片 10"/>
          <p:cNvPicPr>
            <a:picLocks noChangeAspect="1"/>
          </p:cNvPicPr>
          <p:nvPr/>
        </p:nvPicPr>
        <p:blipFill>
          <a:blip r:embed="rId6" cstate="print"/>
          <a:srcRect/>
          <a:stretch>
            <a:fillRect/>
          </a:stretch>
        </p:blipFill>
        <p:spPr>
          <a:xfrm>
            <a:off x="1089416" y="2836145"/>
            <a:ext cx="3356445" cy="2036372"/>
          </a:xfrm>
          <a:prstGeom prst="rect">
            <a:avLst/>
          </a:prstGeom>
          <a:noFill/>
          <a:ln w="9525" cap="flat" cmpd="sng">
            <a:solidFill>
              <a:schemeClr val="accent1"/>
            </a:solidFill>
            <a:prstDash val="solid"/>
            <a:round/>
            <a:headEnd type="none" w="med" len="med"/>
            <a:tailEnd type="none" w="med" len="med"/>
          </a:ln>
        </p:spPr>
      </p:pic>
      <p:pic>
        <p:nvPicPr>
          <p:cNvPr id="12" name="图片 11"/>
          <p:cNvPicPr>
            <a:picLocks noChangeAspect="1"/>
          </p:cNvPicPr>
          <p:nvPr/>
        </p:nvPicPr>
        <p:blipFill>
          <a:blip r:embed="rId7" cstate="print"/>
          <a:srcRect/>
          <a:stretch>
            <a:fillRect/>
          </a:stretch>
        </p:blipFill>
        <p:spPr>
          <a:xfrm>
            <a:off x="2458158" y="3823419"/>
            <a:ext cx="3356445" cy="2199718"/>
          </a:xfrm>
          <a:prstGeom prst="rect">
            <a:avLst/>
          </a:prstGeom>
          <a:noFill/>
          <a:ln w="9525" cap="flat" cmpd="sng">
            <a:solidFill>
              <a:schemeClr val="accent1"/>
            </a:solidFill>
            <a:prstDash val="solid"/>
            <a:round/>
            <a:headEnd type="none" w="med" len="med"/>
            <a:tailEnd type="none" w="med" len="med"/>
          </a:ln>
        </p:spPr>
      </p:pic>
      <p:pic>
        <p:nvPicPr>
          <p:cNvPr id="13" name="图片 12"/>
          <p:cNvPicPr>
            <a:picLocks noChangeAspect="1"/>
          </p:cNvPicPr>
          <p:nvPr/>
        </p:nvPicPr>
        <p:blipFill>
          <a:blip r:embed="rId8" cstate="print"/>
          <a:stretch>
            <a:fillRect/>
          </a:stretch>
        </p:blipFill>
        <p:spPr>
          <a:xfrm>
            <a:off x="4834329" y="3087551"/>
            <a:ext cx="2656600" cy="1687176"/>
          </a:xfrm>
          <a:prstGeom prst="rect">
            <a:avLst/>
          </a:prstGeom>
          <a:noFill/>
          <a:ln w="9525" cap="flat" cmpd="sng">
            <a:solidFill>
              <a:schemeClr val="accent1"/>
            </a:solidFill>
            <a:prstDash val="solid"/>
            <a:round/>
            <a:headEnd type="none" w="med" len="med"/>
            <a:tailEnd type="none" w="med" len="med"/>
          </a:ln>
        </p:spPr>
      </p:pic>
      <p:pic>
        <p:nvPicPr>
          <p:cNvPr id="14" name="图片 13"/>
          <p:cNvPicPr>
            <a:picLocks noChangeAspect="1"/>
          </p:cNvPicPr>
          <p:nvPr/>
        </p:nvPicPr>
        <p:blipFill>
          <a:blip r:embed="rId9" cstate="print"/>
          <a:srcRect/>
          <a:stretch>
            <a:fillRect/>
          </a:stretch>
        </p:blipFill>
        <p:spPr>
          <a:xfrm>
            <a:off x="5698563" y="2201491"/>
            <a:ext cx="3278039" cy="2079205"/>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10509"/>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一、洪水预报系统</a:t>
            </a:r>
          </a:p>
        </p:txBody>
      </p:sp>
      <p:sp>
        <p:nvSpPr>
          <p:cNvPr id="15" name="直线 6"/>
          <p:cNvSpPr/>
          <p:nvPr/>
        </p:nvSpPr>
        <p:spPr>
          <a:xfrm>
            <a:off x="213988" y="1434714"/>
            <a:ext cx="8801128" cy="64301"/>
          </a:xfrm>
          <a:prstGeom prst="line">
            <a:avLst/>
          </a:prstGeom>
          <a:ln w="25400" cap="flat" cmpd="sng">
            <a:solidFill>
              <a:schemeClr val="tx2"/>
            </a:solidFill>
            <a:prstDash val="sysDot"/>
            <a:round/>
            <a:headEnd type="none" w="med" len="med"/>
            <a:tailEnd type="oval" w="med" len="med"/>
          </a:ln>
        </p:spPr>
        <p:txBody>
          <a:bodyPr anchor="t"/>
          <a:lstStyle/>
          <a:p>
            <a:pPr lvl="0"/>
            <a:endParaRPr lang="zh-CN" altLang="en-US">
              <a:latin typeface="Arial" pitchFamily="34" charset="0"/>
              <a:ea typeface="宋体" pitchFamily="2" charset="-122"/>
            </a:endParaRPr>
          </a:p>
        </p:txBody>
      </p:sp>
      <p:sp>
        <p:nvSpPr>
          <p:cNvPr id="159" name="文本框 158"/>
          <p:cNvSpPr txBox="1"/>
          <p:nvPr/>
        </p:nvSpPr>
        <p:spPr>
          <a:xfrm>
            <a:off x="213987" y="848971"/>
            <a:ext cx="2498090" cy="483235"/>
          </a:xfrm>
          <a:prstGeom prst="rect">
            <a:avLst/>
          </a:prstGeom>
          <a:noFill/>
        </p:spPr>
        <p:txBody>
          <a:bodyPr wrap="none" rtlCol="0" anchor="t">
            <a:spAutoFit/>
          </a:bodyPr>
          <a:lstStyle/>
          <a:p>
            <a:pPr algn="l"/>
            <a:r>
              <a:rPr lang="zh-CN" altLang="en-US" sz="2400" b="1" dirty="0">
                <a:solidFill>
                  <a:schemeClr val="accent1"/>
                </a:solidFill>
                <a:effectLst/>
                <a:latin typeface="微软雅黑" pitchFamily="34" charset="-122"/>
                <a:ea typeface="微软雅黑" pitchFamily="34" charset="-122"/>
                <a:cs typeface="+mn-ea"/>
                <a:sym typeface="+mn-ea"/>
              </a:rPr>
              <a:t>方案创建与管理  </a:t>
            </a:r>
          </a:p>
        </p:txBody>
      </p:sp>
      <p:pic>
        <p:nvPicPr>
          <p:cNvPr id="3" name="图片 2"/>
          <p:cNvPicPr>
            <a:picLocks noChangeAspect="1"/>
          </p:cNvPicPr>
          <p:nvPr/>
        </p:nvPicPr>
        <p:blipFill>
          <a:blip r:embed="rId3" cstate="print"/>
          <a:stretch>
            <a:fillRect/>
          </a:stretch>
        </p:blipFill>
        <p:spPr>
          <a:xfrm>
            <a:off x="213987" y="2278505"/>
            <a:ext cx="8801128" cy="39116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10509"/>
            <a:ext cx="9144000" cy="118872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二、实时水雨情查询系统</a:t>
            </a:r>
          </a:p>
          <a:p>
            <a:endParaRPr lang="zh-CN" altLang="en-US" sz="3600" dirty="0">
              <a:solidFill>
                <a:schemeClr val="bg1"/>
              </a:solidFill>
              <a:effectLst/>
              <a:latin typeface="隶书" panose="02010509060101010101" charset="-122"/>
              <a:ea typeface="隶书" panose="02010509060101010101" charset="-122"/>
            </a:endParaRPr>
          </a:p>
        </p:txBody>
      </p:sp>
      <p:sp>
        <p:nvSpPr>
          <p:cNvPr id="12" name="文本框 11"/>
          <p:cNvSpPr txBox="1"/>
          <p:nvPr/>
        </p:nvSpPr>
        <p:spPr>
          <a:xfrm>
            <a:off x="387763" y="680744"/>
            <a:ext cx="8417146" cy="1325880"/>
          </a:xfrm>
          <a:prstGeom prst="rect">
            <a:avLst/>
          </a:prstGeom>
          <a:noFill/>
        </p:spPr>
        <p:txBody>
          <a:bodyPr wrap="square" rtlCol="0">
            <a:spAutoFit/>
          </a:bodyPr>
          <a:lstStyle/>
          <a:p>
            <a:pPr>
              <a:lnSpc>
                <a:spcPct val="150000"/>
              </a:lnSpc>
            </a:pPr>
            <a:r>
              <a:rPr lang="en-US" altLang="zh-CN" sz="1800" b="1" dirty="0"/>
              <a:t>GD SYQ Query</a:t>
            </a:r>
            <a:r>
              <a:rPr lang="zh-CN" altLang="zh-CN" sz="1800" b="1" dirty="0">
                <a:latin typeface="+mn-ea"/>
              </a:rPr>
              <a:t>是功能最为全面的实时水雨情查询系统。</a:t>
            </a:r>
            <a:r>
              <a:rPr lang="zh-CN" altLang="en-US" sz="1800" b="1" dirty="0">
                <a:latin typeface="+mn-ea"/>
              </a:rPr>
              <a:t>实时</a:t>
            </a:r>
            <a:r>
              <a:rPr lang="zh-CN" altLang="zh-CN" sz="1800" dirty="0">
                <a:latin typeface="+mn-ea"/>
              </a:rPr>
              <a:t>水</a:t>
            </a:r>
            <a:r>
              <a:rPr lang="zh-CN" altLang="en-US" sz="1800" dirty="0">
                <a:latin typeface="+mn-ea"/>
              </a:rPr>
              <a:t>雨</a:t>
            </a:r>
            <a:r>
              <a:rPr lang="zh-CN" altLang="zh-CN" sz="1800" dirty="0">
                <a:latin typeface="+mn-ea"/>
              </a:rPr>
              <a:t>情查询系统以</a:t>
            </a:r>
            <a:r>
              <a:rPr lang="en-US" altLang="zh-CN" sz="1800" dirty="0">
                <a:latin typeface="+mn-ea"/>
              </a:rPr>
              <a:t>Web GIS</a:t>
            </a:r>
            <a:r>
              <a:rPr lang="zh-CN" altLang="zh-CN" sz="1800" dirty="0">
                <a:latin typeface="+mn-ea"/>
              </a:rPr>
              <a:t>及各种图表为信息展示方式，提供雨情、水情、墒情</a:t>
            </a:r>
            <a:r>
              <a:rPr lang="zh-CN" altLang="en-US" sz="1800" dirty="0">
                <a:latin typeface="+mn-ea"/>
              </a:rPr>
              <a:t>、气象</a:t>
            </a:r>
            <a:r>
              <a:rPr lang="zh-CN" altLang="zh-CN" sz="1800" dirty="0">
                <a:latin typeface="+mn-ea"/>
              </a:rPr>
              <a:t>等方面直观的信息查询、图形显示、报表输出及辅助决策分析服务。</a:t>
            </a:r>
            <a:endParaRPr lang="en-US" altLang="zh-CN" sz="1800" dirty="0">
              <a:latin typeface="+mn-ea"/>
            </a:endParaRPr>
          </a:p>
        </p:txBody>
      </p:sp>
      <p:pic>
        <p:nvPicPr>
          <p:cNvPr id="20" name="Picture 2" descr="打分"/>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97200" y="2263515"/>
            <a:ext cx="7137528" cy="4308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29496"/>
            <a:ext cx="9144000" cy="1188720"/>
          </a:xfrm>
          <a:prstGeom prst="rect">
            <a:avLst/>
          </a:prstGeom>
        </p:spPr>
        <p:txBody>
          <a:bodyPr wrap="square">
            <a:spAutoFit/>
          </a:bodyPr>
          <a:lstStyle/>
          <a:p>
            <a:r>
              <a:rPr lang="zh-CN" altLang="en-US" sz="3600" dirty="0">
                <a:solidFill>
                  <a:schemeClr val="bg1"/>
                </a:solidFill>
                <a:effectLst/>
                <a:latin typeface="隶书" panose="02010509060101010101" charset="-122"/>
                <a:ea typeface="隶书" panose="02010509060101010101" charset="-122"/>
              </a:rPr>
              <a:t>二、实时水雨情查询系统</a:t>
            </a:r>
          </a:p>
          <a:p>
            <a:endParaRPr lang="zh-CN" altLang="en-US" sz="3600" dirty="0">
              <a:solidFill>
                <a:schemeClr val="bg1"/>
              </a:solidFill>
              <a:effectLst/>
              <a:latin typeface="隶书" panose="02010509060101010101" charset="-122"/>
              <a:ea typeface="隶书" panose="02010509060101010101" charset="-122"/>
            </a:endParaRPr>
          </a:p>
        </p:txBody>
      </p:sp>
      <p:grpSp>
        <p:nvGrpSpPr>
          <p:cNvPr id="5" name="组合 139"/>
          <p:cNvGrpSpPr/>
          <p:nvPr/>
        </p:nvGrpSpPr>
        <p:grpSpPr>
          <a:xfrm>
            <a:off x="911225" y="1124585"/>
            <a:ext cx="6843704" cy="887413"/>
            <a:chOff x="4346575" y="1928802"/>
            <a:chExt cx="6843704" cy="887576"/>
          </a:xfrm>
        </p:grpSpPr>
        <p:grpSp>
          <p:nvGrpSpPr>
            <p:cNvPr id="6" name="组合 127"/>
            <p:cNvGrpSpPr/>
            <p:nvPr/>
          </p:nvGrpSpPr>
          <p:grpSpPr>
            <a:xfrm>
              <a:off x="4346575" y="1928802"/>
              <a:ext cx="887577" cy="887576"/>
              <a:chOff x="4346575" y="2735263"/>
              <a:chExt cx="646113" cy="646112"/>
            </a:xfrm>
          </p:grpSpPr>
          <p:grpSp>
            <p:nvGrpSpPr>
              <p:cNvPr id="8" name="Group 73"/>
              <p:cNvGrpSpPr/>
              <p:nvPr/>
            </p:nvGrpSpPr>
            <p:grpSpPr>
              <a:xfrm>
                <a:off x="4346575" y="2735263"/>
                <a:ext cx="646113" cy="646112"/>
                <a:chOff x="1601" y="6377"/>
                <a:chExt cx="1701" cy="1701"/>
              </a:xfrm>
            </p:grpSpPr>
            <p:sp>
              <p:nvSpPr>
                <p:cNvPr id="11" name="Oval 74"/>
                <p:cNvSpPr/>
                <p:nvPr/>
              </p:nvSpPr>
              <p:spPr>
                <a:xfrm>
                  <a:off x="1601" y="6377"/>
                  <a:ext cx="1701" cy="1701"/>
                </a:xfrm>
                <a:prstGeom prst="ellipse">
                  <a:avLst/>
                </a:prstGeom>
                <a:solidFill>
                  <a:srgbClr val="D8D8D8"/>
                </a:solidFill>
                <a:ln w="9525">
                  <a:noFill/>
                </a:ln>
              </p:spPr>
              <p:txBody>
                <a:bodyPr anchor="t"/>
                <a:lstStyle/>
                <a:p>
                  <a:pPr lvl="0"/>
                  <a:endParaRPr lang="zh-CN" altLang="zh-CN" dirty="0">
                    <a:latin typeface="Calibri" pitchFamily="34" charset="0"/>
                    <a:ea typeface="宋体" pitchFamily="2" charset="-122"/>
                  </a:endParaRPr>
                </a:p>
              </p:txBody>
            </p:sp>
            <p:sp>
              <p:nvSpPr>
                <p:cNvPr id="13" name="Oval 75"/>
                <p:cNvSpPr/>
                <p:nvPr/>
              </p:nvSpPr>
              <p:spPr>
                <a:xfrm>
                  <a:off x="1806" y="6581"/>
                  <a:ext cx="1292" cy="1292"/>
                </a:xfrm>
                <a:prstGeom prst="ellipse">
                  <a:avLst/>
                </a:prstGeom>
                <a:solidFill>
                  <a:schemeClr val="tx2">
                    <a:lumMod val="40000"/>
                    <a:lumOff val="60000"/>
                  </a:schemeClr>
                </a:solidFill>
                <a:ln w="38100" cap="flat" cmpd="sng">
                  <a:solidFill>
                    <a:srgbClr val="FFFFFF"/>
                  </a:solidFill>
                  <a:prstDash val="solid"/>
                  <a:round/>
                  <a:headEnd type="none" w="med" len="med"/>
                  <a:tailEnd type="none" w="med" len="med"/>
                </a:ln>
              </p:spPr>
              <p:txBody>
                <a:bodyPr anchor="t"/>
                <a:lstStyle/>
                <a:p>
                  <a:pPr lvl="0"/>
                  <a:endParaRPr lang="zh-CN" altLang="zh-CN" dirty="0">
                    <a:latin typeface="Calibri" pitchFamily="34" charset="0"/>
                    <a:ea typeface="宋体" pitchFamily="2" charset="-122"/>
                  </a:endParaRPr>
                </a:p>
              </p:txBody>
            </p:sp>
          </p:grpSp>
          <p:pic>
            <p:nvPicPr>
              <p:cNvPr id="9" name="Picture 76"/>
              <p:cNvPicPr>
                <a:picLocks noChangeAspect="1"/>
              </p:cNvPicPr>
              <p:nvPr/>
            </p:nvPicPr>
            <p:blipFill>
              <a:blip r:embed="rId4" cstate="print"/>
              <a:stretch>
                <a:fillRect/>
              </a:stretch>
            </p:blipFill>
            <p:spPr>
              <a:xfrm>
                <a:off x="4530725" y="2898775"/>
                <a:ext cx="285750" cy="361950"/>
              </a:xfrm>
              <a:prstGeom prst="rect">
                <a:avLst/>
              </a:prstGeom>
              <a:noFill/>
              <a:ln w="9525">
                <a:noFill/>
              </a:ln>
            </p:spPr>
          </p:pic>
        </p:grpSp>
        <p:sp>
          <p:nvSpPr>
            <p:cNvPr id="7" name="TextBox 10"/>
            <p:cNvSpPr txBox="1">
              <a:spLocks noChangeArrowheads="1"/>
            </p:cNvSpPr>
            <p:nvPr/>
          </p:nvSpPr>
          <p:spPr bwMode="auto">
            <a:xfrm>
              <a:off x="5358130" y="2133945"/>
              <a:ext cx="5832149" cy="492534"/>
            </a:xfrm>
            <a:prstGeom prst="rect">
              <a:avLst/>
            </a:prstGeom>
            <a:noFill/>
            <a:ln w="9525">
              <a:noFill/>
              <a:miter lim="800000"/>
            </a:ln>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accent1">
                      <a:lumMod val="75000"/>
                    </a:schemeClr>
                  </a:solidFill>
                  <a:uLnTx/>
                  <a:uFillTx/>
                  <a:latin typeface="+mn-lt"/>
                  <a:ea typeface="微软雅黑" pitchFamily="34" charset="-122"/>
                  <a:cs typeface="+mn-cs"/>
                </a:rPr>
                <a:t>以GIS平台</a:t>
              </a:r>
              <a:r>
                <a:rPr lang="zh-CN" altLang="en-US" sz="2600" b="1" dirty="0">
                  <a:solidFill>
                    <a:schemeClr val="accent1">
                      <a:lumMod val="75000"/>
                    </a:schemeClr>
                  </a:solidFill>
                  <a:latin typeface="+mn-lt"/>
                  <a:ea typeface="微软雅黑" pitchFamily="34" charset="-122"/>
                  <a:cs typeface="+mn-cs"/>
                </a:rPr>
                <a:t>，一张图的展示各类信息</a:t>
              </a:r>
              <a:endParaRPr kumimoji="0" sz="2600" b="0" i="0" u="none" strike="noStrike" kern="1200" cap="none" spc="0" normalizeH="0" baseline="0" noProof="0" dirty="0">
                <a:ln>
                  <a:noFill/>
                </a:ln>
                <a:solidFill>
                  <a:schemeClr val="accent1">
                    <a:lumMod val="75000"/>
                  </a:schemeClr>
                </a:solidFill>
                <a:effectLst/>
                <a:uLnTx/>
                <a:uFillTx/>
                <a:latin typeface="+mn-lt"/>
                <a:ea typeface="微软雅黑" pitchFamily="34" charset="-122"/>
                <a:cs typeface="+mn-cs"/>
              </a:endParaRPr>
            </a:p>
          </p:txBody>
        </p:sp>
      </p:grpSp>
      <p:pic>
        <p:nvPicPr>
          <p:cNvPr id="15" name="图片 14"/>
          <p:cNvPicPr>
            <a:picLocks noChangeAspect="1"/>
          </p:cNvPicPr>
          <p:nvPr/>
        </p:nvPicPr>
        <p:blipFill>
          <a:blip r:embed="rId5" cstate="print"/>
          <a:stretch>
            <a:fillRect/>
          </a:stretch>
        </p:blipFill>
        <p:spPr>
          <a:xfrm>
            <a:off x="1018193" y="2358085"/>
            <a:ext cx="6736736" cy="3817863"/>
          </a:xfrm>
          <a:prstGeom prst="rect">
            <a:avLst/>
          </a:prstGeom>
          <a:ln w="63500">
            <a:solidFill>
              <a:srgbClr val="FCD5B5"/>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26670" y="-23844"/>
            <a:ext cx="9144000" cy="112776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二、实时水雨情查询系统</a:t>
            </a:r>
          </a:p>
          <a:p>
            <a:endParaRPr lang="zh-CN" altLang="en-US" sz="3200" dirty="0">
              <a:solidFill>
                <a:schemeClr val="accent1"/>
              </a:solidFill>
              <a:effectLst/>
              <a:latin typeface="隶书" panose="02010509060101010101" charset="-122"/>
              <a:ea typeface="隶书" panose="02010509060101010101" charset="-122"/>
            </a:endParaRPr>
          </a:p>
        </p:txBody>
      </p:sp>
      <p:grpSp>
        <p:nvGrpSpPr>
          <p:cNvPr id="12" name="组合 139"/>
          <p:cNvGrpSpPr/>
          <p:nvPr/>
        </p:nvGrpSpPr>
        <p:grpSpPr>
          <a:xfrm>
            <a:off x="347022" y="983603"/>
            <a:ext cx="7118080" cy="887413"/>
            <a:chOff x="4346575" y="1928802"/>
            <a:chExt cx="7118080" cy="887576"/>
          </a:xfrm>
        </p:grpSpPr>
        <p:grpSp>
          <p:nvGrpSpPr>
            <p:cNvPr id="14" name="组合 127"/>
            <p:cNvGrpSpPr/>
            <p:nvPr/>
          </p:nvGrpSpPr>
          <p:grpSpPr>
            <a:xfrm>
              <a:off x="4346575" y="1928802"/>
              <a:ext cx="887577" cy="887576"/>
              <a:chOff x="4346575" y="2735263"/>
              <a:chExt cx="646113" cy="646112"/>
            </a:xfrm>
          </p:grpSpPr>
          <p:grpSp>
            <p:nvGrpSpPr>
              <p:cNvPr id="17" name="Group 73"/>
              <p:cNvGrpSpPr/>
              <p:nvPr/>
            </p:nvGrpSpPr>
            <p:grpSpPr>
              <a:xfrm>
                <a:off x="4346575" y="2735263"/>
                <a:ext cx="646113" cy="646112"/>
                <a:chOff x="1601" y="6377"/>
                <a:chExt cx="1701" cy="1701"/>
              </a:xfrm>
            </p:grpSpPr>
            <p:sp>
              <p:nvSpPr>
                <p:cNvPr id="19" name="Oval 74"/>
                <p:cNvSpPr/>
                <p:nvPr/>
              </p:nvSpPr>
              <p:spPr>
                <a:xfrm>
                  <a:off x="1601" y="6377"/>
                  <a:ext cx="1701" cy="1701"/>
                </a:xfrm>
                <a:prstGeom prst="ellipse">
                  <a:avLst/>
                </a:prstGeom>
                <a:solidFill>
                  <a:srgbClr val="D8D8D8"/>
                </a:solidFill>
                <a:ln w="9525">
                  <a:noFill/>
                </a:ln>
              </p:spPr>
              <p:txBody>
                <a:bodyPr anchor="t"/>
                <a:lstStyle/>
                <a:p>
                  <a:pPr lvl="0"/>
                  <a:endParaRPr lang="zh-CN" altLang="zh-CN" dirty="0">
                    <a:latin typeface="Calibri" pitchFamily="34" charset="0"/>
                    <a:ea typeface="宋体" pitchFamily="2" charset="-122"/>
                  </a:endParaRPr>
                </a:p>
              </p:txBody>
            </p:sp>
            <p:sp>
              <p:nvSpPr>
                <p:cNvPr id="20" name="Oval 75"/>
                <p:cNvSpPr/>
                <p:nvPr/>
              </p:nvSpPr>
              <p:spPr>
                <a:xfrm>
                  <a:off x="1806" y="6581"/>
                  <a:ext cx="1292" cy="1292"/>
                </a:xfrm>
                <a:prstGeom prst="ellipse">
                  <a:avLst/>
                </a:prstGeom>
                <a:solidFill>
                  <a:schemeClr val="tx2">
                    <a:lumMod val="40000"/>
                    <a:lumOff val="60000"/>
                  </a:schemeClr>
                </a:solidFill>
                <a:ln w="38100" cap="flat" cmpd="sng">
                  <a:solidFill>
                    <a:srgbClr val="FFFFFF"/>
                  </a:solidFill>
                  <a:prstDash val="solid"/>
                  <a:round/>
                  <a:headEnd type="none" w="med" len="med"/>
                  <a:tailEnd type="none" w="med" len="med"/>
                </a:ln>
              </p:spPr>
              <p:txBody>
                <a:bodyPr anchor="t"/>
                <a:lstStyle/>
                <a:p>
                  <a:pPr lvl="0"/>
                  <a:endParaRPr lang="zh-CN" altLang="zh-CN" dirty="0">
                    <a:latin typeface="Calibri" pitchFamily="34" charset="0"/>
                    <a:ea typeface="宋体" pitchFamily="2" charset="-122"/>
                  </a:endParaRPr>
                </a:p>
              </p:txBody>
            </p:sp>
          </p:grpSp>
          <p:pic>
            <p:nvPicPr>
              <p:cNvPr id="18" name="Picture 76"/>
              <p:cNvPicPr>
                <a:picLocks noChangeAspect="1"/>
              </p:cNvPicPr>
              <p:nvPr/>
            </p:nvPicPr>
            <p:blipFill>
              <a:blip r:embed="rId4" cstate="print"/>
              <a:stretch>
                <a:fillRect/>
              </a:stretch>
            </p:blipFill>
            <p:spPr>
              <a:xfrm>
                <a:off x="4530725" y="2898775"/>
                <a:ext cx="285750" cy="361950"/>
              </a:xfrm>
              <a:prstGeom prst="rect">
                <a:avLst/>
              </a:prstGeom>
              <a:noFill/>
              <a:ln w="9525">
                <a:noFill/>
              </a:ln>
            </p:spPr>
          </p:pic>
        </p:grpSp>
        <p:sp>
          <p:nvSpPr>
            <p:cNvPr id="16" name="TextBox 10"/>
            <p:cNvSpPr txBox="1">
              <a:spLocks noChangeArrowheads="1"/>
            </p:cNvSpPr>
            <p:nvPr/>
          </p:nvSpPr>
          <p:spPr bwMode="auto">
            <a:xfrm>
              <a:off x="5358130" y="2133945"/>
              <a:ext cx="6106525" cy="492534"/>
            </a:xfrm>
            <a:prstGeom prst="rect">
              <a:avLst/>
            </a:prstGeom>
            <a:noFill/>
            <a:ln w="9525">
              <a:noFill/>
              <a:miter lim="800000"/>
            </a:ln>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accent1">
                      <a:lumMod val="75000"/>
                    </a:schemeClr>
                  </a:solidFill>
                  <a:uLnTx/>
                  <a:uFillTx/>
                  <a:latin typeface="+mn-lt"/>
                  <a:ea typeface="微软雅黑" pitchFamily="34" charset="-122"/>
                  <a:cs typeface="+mn-cs"/>
                </a:rPr>
                <a:t>监测数据图表结合展示</a:t>
              </a:r>
              <a:r>
                <a:rPr kumimoji="0" lang="en-US" altLang="zh-CN" sz="2600" b="1" i="0" u="none" strike="noStrike" kern="1200" cap="none" spc="0" normalizeH="0" baseline="0" noProof="0" dirty="0">
                  <a:ln>
                    <a:noFill/>
                  </a:ln>
                  <a:solidFill>
                    <a:schemeClr val="accent1">
                      <a:lumMod val="75000"/>
                    </a:schemeClr>
                  </a:solidFill>
                  <a:uLnTx/>
                  <a:uFillTx/>
                  <a:latin typeface="+mn-lt"/>
                  <a:ea typeface="微软雅黑" pitchFamily="34" charset="-122"/>
                  <a:cs typeface="+mn-cs"/>
                </a:rPr>
                <a:t> </a:t>
              </a:r>
              <a:endParaRPr kumimoji="0" sz="2600" b="0" i="0" u="none" strike="noStrike" kern="1200" cap="none" spc="0" normalizeH="0" baseline="0" noProof="0" dirty="0">
                <a:ln>
                  <a:noFill/>
                </a:ln>
                <a:solidFill>
                  <a:schemeClr val="accent1">
                    <a:lumMod val="75000"/>
                  </a:schemeClr>
                </a:solidFill>
                <a:effectLst/>
                <a:uLnTx/>
                <a:uFillTx/>
                <a:latin typeface="+mn-lt"/>
                <a:ea typeface="微软雅黑" pitchFamily="34" charset="-122"/>
                <a:cs typeface="+mn-cs"/>
              </a:endParaRPr>
            </a:p>
          </p:txBody>
        </p:sp>
      </p:grpSp>
      <p:pic>
        <p:nvPicPr>
          <p:cNvPr id="21" name="图片 20"/>
          <p:cNvPicPr>
            <a:picLocks noChangeAspect="1"/>
          </p:cNvPicPr>
          <p:nvPr/>
        </p:nvPicPr>
        <p:blipFill>
          <a:blip r:embed="rId5" cstate="print"/>
          <a:stretch>
            <a:fillRect/>
          </a:stretch>
        </p:blipFill>
        <p:spPr>
          <a:xfrm>
            <a:off x="454625" y="2076121"/>
            <a:ext cx="3763645" cy="2124075"/>
          </a:xfrm>
          <a:prstGeom prst="rect">
            <a:avLst/>
          </a:prstGeom>
          <a:ln w="63500">
            <a:solidFill>
              <a:schemeClr val="accent2">
                <a:lumMod val="60000"/>
                <a:lumOff val="40000"/>
              </a:schemeClr>
            </a:solidFill>
          </a:ln>
        </p:spPr>
      </p:pic>
      <p:pic>
        <p:nvPicPr>
          <p:cNvPr id="22" name="图片 21"/>
          <p:cNvPicPr/>
          <p:nvPr/>
        </p:nvPicPr>
        <p:blipFill>
          <a:blip r:embed="rId6" cstate="print"/>
          <a:stretch>
            <a:fillRect/>
          </a:stretch>
        </p:blipFill>
        <p:spPr>
          <a:xfrm>
            <a:off x="4918675" y="2076158"/>
            <a:ext cx="3762000" cy="2124000"/>
          </a:xfrm>
          <a:prstGeom prst="rect">
            <a:avLst/>
          </a:prstGeom>
          <a:ln w="63500">
            <a:solidFill>
              <a:schemeClr val="accent1">
                <a:lumMod val="60000"/>
                <a:lumOff val="40000"/>
              </a:schemeClr>
            </a:solidFill>
          </a:ln>
        </p:spPr>
      </p:pic>
      <p:pic>
        <p:nvPicPr>
          <p:cNvPr id="23" name="图片 22"/>
          <p:cNvPicPr/>
          <p:nvPr/>
        </p:nvPicPr>
        <p:blipFill>
          <a:blip r:embed="rId7" cstate="print"/>
          <a:stretch>
            <a:fillRect/>
          </a:stretch>
        </p:blipFill>
        <p:spPr>
          <a:xfrm>
            <a:off x="453990" y="4524718"/>
            <a:ext cx="3762000" cy="2124000"/>
          </a:xfrm>
          <a:prstGeom prst="rect">
            <a:avLst/>
          </a:prstGeom>
          <a:ln w="63500">
            <a:solidFill>
              <a:schemeClr val="accent4">
                <a:lumMod val="60000"/>
                <a:lumOff val="40000"/>
              </a:schemeClr>
            </a:solidFill>
          </a:ln>
        </p:spPr>
      </p:pic>
      <p:pic>
        <p:nvPicPr>
          <p:cNvPr id="24" name="Picture 4"/>
          <p:cNvPicPr>
            <a:picLocks noChangeArrowheads="1"/>
          </p:cNvPicPr>
          <p:nvPr/>
        </p:nvPicPr>
        <p:blipFill>
          <a:blip r:embed="rId8" cstate="print"/>
          <a:stretch>
            <a:fillRect/>
          </a:stretch>
        </p:blipFill>
        <p:spPr>
          <a:xfrm>
            <a:off x="4918675" y="4524718"/>
            <a:ext cx="3762000" cy="2124000"/>
          </a:xfrm>
          <a:prstGeom prst="rect">
            <a:avLst/>
          </a:prstGeom>
          <a:ln w="63500">
            <a:solidFill>
              <a:schemeClr val="accent6">
                <a:lumMod val="40000"/>
                <a:lumOff val="60000"/>
              </a:schemeClr>
            </a:solidFill>
          </a:ln>
        </p:spPr>
      </p:pic>
      <p:grpSp>
        <p:nvGrpSpPr>
          <p:cNvPr id="25" name="组合 24"/>
          <p:cNvGrpSpPr/>
          <p:nvPr/>
        </p:nvGrpSpPr>
        <p:grpSpPr>
          <a:xfrm>
            <a:off x="3843620" y="3649688"/>
            <a:ext cx="1479550" cy="1605915"/>
            <a:chOff x="8806" y="5173"/>
            <a:chExt cx="2330" cy="2529"/>
          </a:xfrm>
        </p:grpSpPr>
        <p:pic>
          <p:nvPicPr>
            <p:cNvPr id="26" name="Picture 15" descr="light_shadow"/>
            <p:cNvPicPr>
              <a:picLocks noChangeAspect="1"/>
            </p:cNvPicPr>
            <p:nvPr/>
          </p:nvPicPr>
          <p:blipFill>
            <a:blip r:embed="rId9" cstate="print">
              <a:lum bright="-78000" contrast="-78000"/>
            </a:blip>
            <a:stretch>
              <a:fillRect/>
            </a:stretch>
          </p:blipFill>
          <p:spPr>
            <a:xfrm>
              <a:off x="9029" y="7156"/>
              <a:ext cx="1915" cy="547"/>
            </a:xfrm>
            <a:prstGeom prst="rect">
              <a:avLst/>
            </a:prstGeom>
            <a:noFill/>
            <a:ln w="9525">
              <a:noFill/>
            </a:ln>
          </p:spPr>
        </p:pic>
        <p:pic>
          <p:nvPicPr>
            <p:cNvPr id="27" name="Picture 16" descr="circuler_1"/>
            <p:cNvPicPr>
              <a:picLocks noChangeAspect="1"/>
            </p:cNvPicPr>
            <p:nvPr/>
          </p:nvPicPr>
          <p:blipFill>
            <a:blip r:embed="rId10" cstate="print"/>
            <a:stretch>
              <a:fillRect/>
            </a:stretch>
          </p:blipFill>
          <p:spPr>
            <a:xfrm>
              <a:off x="8806" y="5173"/>
              <a:ext cx="2330" cy="2333"/>
            </a:xfrm>
            <a:prstGeom prst="rect">
              <a:avLst/>
            </a:prstGeom>
            <a:noFill/>
            <a:ln w="9525">
              <a:noFill/>
            </a:ln>
          </p:spPr>
        </p:pic>
        <p:sp>
          <p:nvSpPr>
            <p:cNvPr id="28" name="Oval 17"/>
            <p:cNvSpPr>
              <a:spLocks noChangeArrowheads="1"/>
            </p:cNvSpPr>
            <p:nvPr/>
          </p:nvSpPr>
          <p:spPr bwMode="gray">
            <a:xfrm>
              <a:off x="8806" y="5173"/>
              <a:ext cx="2313" cy="2338"/>
            </a:xfrm>
            <a:prstGeom prst="ellipse">
              <a:avLst/>
            </a:prstGeom>
            <a:gradFill rotWithShape="1">
              <a:gsLst>
                <a:gs pos="0">
                  <a:srgbClr val="004B66">
                    <a:alpha val="89999"/>
                  </a:srgbClr>
                </a:gs>
                <a:gs pos="50000">
                  <a:srgbClr val="6AC1FC">
                    <a:alpha val="55000"/>
                  </a:srgbClr>
                </a:gs>
                <a:gs pos="100000">
                  <a:srgbClr val="004B66">
                    <a:alpha val="89999"/>
                  </a:srgbClr>
                </a:gs>
              </a:gsLst>
              <a:lin ang="5400000" scaled="1"/>
            </a:gradFill>
            <a:ln w="9525" algn="ctr">
              <a:noFill/>
              <a:round/>
            </a:ln>
            <a:effec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itchFamily="34" charset="0"/>
                <a:ea typeface="宋体" pitchFamily="2" charset="-122"/>
                <a:cs typeface="Arial" pitchFamily="34" charset="0"/>
              </a:endParaRPr>
            </a:p>
          </p:txBody>
        </p:sp>
        <p:sp>
          <p:nvSpPr>
            <p:cNvPr id="29" name="Freeform 18"/>
            <p:cNvSpPr/>
            <p:nvPr/>
          </p:nvSpPr>
          <p:spPr>
            <a:xfrm>
              <a:off x="9046" y="5221"/>
              <a:ext cx="1818" cy="81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tileRect/>
            </a:gradFill>
            <a:ln w="9525">
              <a:noFill/>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10509"/>
            <a:ext cx="9144000" cy="118872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三、</a:t>
            </a:r>
            <a:r>
              <a:rPr lang="zh-CN" altLang="zh-CN" sz="3600" dirty="0">
                <a:solidFill>
                  <a:schemeClr val="bg1"/>
                </a:solidFill>
                <a:effectLst/>
                <a:latin typeface="隶书" panose="02010509060101010101" charset="-122"/>
                <a:ea typeface="隶书" panose="02010509060101010101" charset="-122"/>
              </a:rPr>
              <a:t>水文</a:t>
            </a:r>
            <a:r>
              <a:rPr lang="zh-CN" altLang="en-US" sz="3600" dirty="0">
                <a:solidFill>
                  <a:schemeClr val="bg1"/>
                </a:solidFill>
                <a:effectLst/>
                <a:latin typeface="隶书" panose="02010509060101010101" charset="-122"/>
                <a:ea typeface="隶书" panose="02010509060101010101" charset="-122"/>
              </a:rPr>
              <a:t>数据</a:t>
            </a:r>
            <a:r>
              <a:rPr lang="zh-CN" altLang="zh-CN" sz="3600" dirty="0">
                <a:solidFill>
                  <a:schemeClr val="bg1"/>
                </a:solidFill>
                <a:effectLst/>
                <a:latin typeface="隶书" panose="02010509060101010101" charset="-122"/>
                <a:ea typeface="隶书" panose="02010509060101010101" charset="-122"/>
              </a:rPr>
              <a:t>特征值分析系统</a:t>
            </a:r>
          </a:p>
          <a:p>
            <a:endParaRPr lang="zh-CN" altLang="zh-CN" sz="3600" dirty="0">
              <a:solidFill>
                <a:schemeClr val="bg1"/>
              </a:solidFill>
              <a:effectLst/>
              <a:latin typeface="隶书" panose="02010509060101010101" charset="-122"/>
              <a:ea typeface="隶书" panose="02010509060101010101" charset="-122"/>
            </a:endParaRPr>
          </a:p>
        </p:txBody>
      </p:sp>
      <p:sp>
        <p:nvSpPr>
          <p:cNvPr id="12" name="文本框 11"/>
          <p:cNvSpPr txBox="1"/>
          <p:nvPr/>
        </p:nvSpPr>
        <p:spPr>
          <a:xfrm>
            <a:off x="363427" y="830037"/>
            <a:ext cx="8417146" cy="914400"/>
          </a:xfrm>
          <a:prstGeom prst="rect">
            <a:avLst/>
          </a:prstGeom>
          <a:noFill/>
        </p:spPr>
        <p:txBody>
          <a:bodyPr wrap="square" rtlCol="0">
            <a:spAutoFit/>
          </a:bodyPr>
          <a:lstStyle/>
          <a:p>
            <a:pPr>
              <a:lnSpc>
                <a:spcPct val="150000"/>
              </a:lnSpc>
            </a:pPr>
            <a:r>
              <a:rPr lang="en-US" altLang="zh-CN" sz="1800" dirty="0"/>
              <a:t>      </a:t>
            </a:r>
            <a:r>
              <a:rPr lang="zh-CN" altLang="zh-CN" sz="1800" dirty="0"/>
              <a:t>是专业的水文信息统一分析平台。基于数据库</a:t>
            </a:r>
            <a:r>
              <a:rPr lang="zh-CN" altLang="en-US" sz="1800" dirty="0"/>
              <a:t>（</a:t>
            </a:r>
            <a:r>
              <a:rPr lang="zh-CN" altLang="zh-CN" sz="1800" dirty="0"/>
              <a:t>实时监测数据、历史水文数据、历史洪水数据</a:t>
            </a:r>
            <a:r>
              <a:rPr lang="zh-CN" altLang="en-US" sz="1800" dirty="0"/>
              <a:t>）</a:t>
            </a:r>
            <a:r>
              <a:rPr lang="zh-CN" altLang="zh-CN" sz="1800" dirty="0"/>
              <a:t>的水文分析，形成水文信息统一分析平台。</a:t>
            </a:r>
            <a:endParaRPr lang="en-US" altLang="zh-CN" sz="1800" dirty="0"/>
          </a:p>
        </p:txBody>
      </p:sp>
      <p:sp>
        <p:nvSpPr>
          <p:cNvPr id="2" name="Rectangle 2"/>
          <p:cNvSpPr>
            <a:spLocks noChangeArrowheads="1"/>
          </p:cNvSpPr>
          <p:nvPr/>
        </p:nvSpPr>
        <p:spPr bwMode="auto">
          <a:xfrm>
            <a:off x="1528762" y="231457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902852" y="1886113"/>
          <a:ext cx="6729810" cy="4664706"/>
        </p:xfrm>
        <a:graphic>
          <a:graphicData uri="http://schemas.openxmlformats.org/presentationml/2006/ole">
            <p:oleObj spid="_x0000_s4688" r:id="rId5" imgW="5597733" imgH="3883511" progId="">
              <p:embed/>
            </p:oleObj>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9496"/>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公司概况</a:t>
            </a:r>
          </a:p>
        </p:txBody>
      </p:sp>
      <p:sp>
        <p:nvSpPr>
          <p:cNvPr id="2" name="矩形 1"/>
          <p:cNvSpPr/>
          <p:nvPr/>
        </p:nvSpPr>
        <p:spPr>
          <a:xfrm>
            <a:off x="597535" y="1501775"/>
            <a:ext cx="8404225" cy="4114800"/>
          </a:xfrm>
          <a:prstGeom prst="rect">
            <a:avLst/>
          </a:prstGeom>
        </p:spPr>
        <p:txBody>
          <a:bodyPr wrap="square">
            <a:spAutoFit/>
          </a:bodyPr>
          <a:lstStyle/>
          <a:p>
            <a:pPr marL="0" lvl="0" indent="0">
              <a:lnSpc>
                <a:spcPct val="200000"/>
              </a:lnSpc>
              <a:buFont typeface="Wingdings" pitchFamily="2" charset="2"/>
              <a:buNone/>
            </a:pP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北京金水信息技术发展有限公司成立于</a:t>
            </a:r>
            <a:r>
              <a:rPr lang="en-US" altLang="zh-CN" dirty="0">
                <a:latin typeface="微软雅黑" pitchFamily="34" charset="-122"/>
                <a:ea typeface="微软雅黑" pitchFamily="34" charset="-122"/>
              </a:rPr>
              <a:t>1998</a:t>
            </a:r>
            <a:r>
              <a:rPr lang="zh-CN" altLang="zh-CN" dirty="0">
                <a:latin typeface="微软雅黑" pitchFamily="34" charset="-122"/>
                <a:ea typeface="微软雅黑" pitchFamily="34" charset="-122"/>
              </a:rPr>
              <a:t>年。</a:t>
            </a:r>
            <a:endParaRPr lang="en-US" altLang="zh-CN" dirty="0">
              <a:latin typeface="微软雅黑" pitchFamily="34" charset="-122"/>
              <a:ea typeface="微软雅黑" pitchFamily="34" charset="-122"/>
            </a:endParaRPr>
          </a:p>
          <a:p>
            <a:pPr marL="0" lvl="0" indent="0">
              <a:lnSpc>
                <a:spcPct val="200000"/>
              </a:lnSpc>
              <a:buFont typeface="Wingdings" pitchFamily="2" charset="2"/>
              <a:buNone/>
            </a:pPr>
            <a:r>
              <a:rPr lang="zh-CN" altLang="en-US" dirty="0">
                <a:latin typeface="微软雅黑" pitchFamily="34" charset="-122"/>
                <a:ea typeface="微软雅黑" pitchFamily="34" charset="-122"/>
              </a:rPr>
              <a:t>水利部信息中心全资高新技术企业。</a:t>
            </a:r>
          </a:p>
          <a:p>
            <a:pPr marL="0" lvl="0" indent="0">
              <a:lnSpc>
                <a:spcPct val="200000"/>
              </a:lnSpc>
              <a:buFont typeface="Wingdings" pitchFamily="2" charset="2"/>
              <a:buNone/>
            </a:pPr>
            <a:r>
              <a:rPr lang="zh-CN" altLang="en-US" dirty="0">
                <a:latin typeface="微软雅黑" pitchFamily="34" charset="-122"/>
                <a:ea typeface="微软雅黑" pitchFamily="34" charset="-122"/>
              </a:rPr>
              <a:t>      专业致力水利信息化业务，在防汛抗旱、水资源管理、水文监测及情报预报、水生态保护等应用方面取得了显著业绩，营业额连续多年持续增长，技术积累、经营规模、服务质量均处行业领先地位。</a:t>
            </a:r>
          </a:p>
          <a:p>
            <a:pPr marL="0" lvl="0" indent="0">
              <a:lnSpc>
                <a:spcPct val="200000"/>
              </a:lnSpc>
              <a:buFont typeface="Wingdings" pitchFamily="2" charset="2"/>
              <a:buNone/>
            </a:pPr>
            <a:r>
              <a:rPr lang="zh-CN" altLang="en-US" dirty="0">
                <a:latin typeface="微软雅黑" pitchFamily="34" charset="-122"/>
                <a:ea typeface="微软雅黑" pitchFamily="34" charset="-122"/>
              </a:rPr>
              <a:t>      金水定位高新技术水利信息化企业，推动行业发展和变革。</a:t>
            </a:r>
          </a:p>
          <a:p>
            <a:pPr lvl="0" algn="just">
              <a:lnSpc>
                <a:spcPct val="120000"/>
              </a:lnSpc>
            </a:pPr>
            <a:endParaRPr lang="en-US" altLang="zh-CN" dirty="0">
              <a:latin typeface="黑体" pitchFamily="49" charset="-122"/>
              <a:ea typeface="黑体" pitchFamily="49" charset="-122"/>
            </a:endParaRPr>
          </a:p>
        </p:txBody>
      </p:sp>
      <p:sp>
        <p:nvSpPr>
          <p:cNvPr id="6" name="矩形 5"/>
          <p:cNvSpPr/>
          <p:nvPr/>
        </p:nvSpPr>
        <p:spPr>
          <a:xfrm>
            <a:off x="531065" y="896652"/>
            <a:ext cx="8613058" cy="46166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zh-CN" sz="2400" dirty="0">
                <a:latin typeface="微软雅黑" pitchFamily="34" charset="-122"/>
                <a:ea typeface="微软雅黑" pitchFamily="34" charset="-122"/>
              </a:rPr>
              <a:t>北京金水</a:t>
            </a:r>
            <a:r>
              <a:rPr lang="zh-CN" altLang="en-US" sz="2400" dirty="0">
                <a:latin typeface="微软雅黑" pitchFamily="34" charset="-122"/>
                <a:ea typeface="微软雅黑" pitchFamily="34" charset="-122"/>
              </a:rPr>
              <a:t>信息技术发展有限</a:t>
            </a:r>
            <a:r>
              <a:rPr lang="zh-CN" altLang="zh-CN" sz="2400" dirty="0">
                <a:latin typeface="微软雅黑" pitchFamily="34" charset="-122"/>
                <a:ea typeface="微软雅黑" pitchFamily="34" charset="-122"/>
              </a:rPr>
              <a:t>公司</a:t>
            </a:r>
            <a:endParaRPr lang="zh-CN" altLang="en-US" sz="2400" b="1" kern="0" dirty="0">
              <a:solidFill>
                <a:schemeClr val="tx2"/>
              </a:solidFill>
              <a:ea typeface="黑体" pitchFamily="49" charset="-122"/>
            </a:endParaRPr>
          </a:p>
        </p:txBody>
      </p:sp>
      <p:sp>
        <p:nvSpPr>
          <p:cNvPr id="4" name="五边形 3"/>
          <p:cNvSpPr/>
          <p:nvPr/>
        </p:nvSpPr>
        <p:spPr>
          <a:xfrm>
            <a:off x="715010" y="1885315"/>
            <a:ext cx="238760" cy="150495"/>
          </a:xfrm>
          <a:prstGeom prst="homePlat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2000" b="0" i="0" u="none" strike="noStrike" cap="none" normalizeH="0" baseline="0">
              <a:ln>
                <a:noFill/>
              </a:ln>
              <a:solidFill>
                <a:schemeClr val="tx1"/>
              </a:solidFill>
              <a:effectLst/>
              <a:latin typeface="Arial" pitchFamily="34" charset="0"/>
            </a:endParaRPr>
          </a:p>
        </p:txBody>
      </p:sp>
      <p:sp>
        <p:nvSpPr>
          <p:cNvPr id="5" name="五边形 4"/>
          <p:cNvSpPr/>
          <p:nvPr/>
        </p:nvSpPr>
        <p:spPr>
          <a:xfrm>
            <a:off x="715010" y="3116580"/>
            <a:ext cx="238760" cy="150495"/>
          </a:xfrm>
          <a:prstGeom prst="homePlat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2000" b="0" i="0" u="none" strike="noStrike" cap="none" normalizeH="0" baseline="0">
              <a:ln>
                <a:noFill/>
              </a:ln>
              <a:solidFill>
                <a:schemeClr val="tx1"/>
              </a:solidFill>
              <a:effectLst/>
              <a:latin typeface="Arial" pitchFamily="34" charset="0"/>
            </a:endParaRPr>
          </a:p>
        </p:txBody>
      </p:sp>
      <p:sp>
        <p:nvSpPr>
          <p:cNvPr id="7" name="五边形 6"/>
          <p:cNvSpPr/>
          <p:nvPr/>
        </p:nvSpPr>
        <p:spPr>
          <a:xfrm>
            <a:off x="715010" y="4961890"/>
            <a:ext cx="238760" cy="150495"/>
          </a:xfrm>
          <a:prstGeom prst="homePlat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2000" b="0" i="0" u="none" strike="noStrike" cap="none" normalizeH="0" baseline="0">
              <a:ln>
                <a:noFill/>
              </a:ln>
              <a:solidFill>
                <a:schemeClr val="tx1"/>
              </a:solidFill>
              <a:effectLst/>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10509"/>
            <a:ext cx="9144000" cy="106680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三、</a:t>
            </a:r>
            <a:r>
              <a:rPr lang="zh-CN" altLang="zh-CN" sz="3600" dirty="0">
                <a:solidFill>
                  <a:schemeClr val="bg1"/>
                </a:solidFill>
                <a:latin typeface="隶书" panose="02010509060101010101" charset="-122"/>
                <a:ea typeface="隶书" panose="02010509060101010101" charset="-122"/>
              </a:rPr>
              <a:t>水文</a:t>
            </a:r>
            <a:r>
              <a:rPr lang="zh-CN" altLang="en-US" sz="3600" dirty="0">
                <a:solidFill>
                  <a:schemeClr val="bg1"/>
                </a:solidFill>
                <a:latin typeface="隶书" panose="02010509060101010101" charset="-122"/>
                <a:ea typeface="隶书" panose="02010509060101010101" charset="-122"/>
              </a:rPr>
              <a:t>数据</a:t>
            </a:r>
            <a:r>
              <a:rPr lang="zh-CN" altLang="zh-CN" sz="3600" dirty="0">
                <a:solidFill>
                  <a:schemeClr val="bg1"/>
                </a:solidFill>
                <a:latin typeface="隶书" panose="02010509060101010101" charset="-122"/>
                <a:ea typeface="隶书" panose="02010509060101010101" charset="-122"/>
              </a:rPr>
              <a:t>特征值分析系统</a:t>
            </a:r>
          </a:p>
          <a:p>
            <a:endParaRPr lang="en-US" altLang="zh-CN" sz="2800" dirty="0">
              <a:solidFill>
                <a:schemeClr val="bg1"/>
              </a:solidFill>
              <a:latin typeface="黑体" pitchFamily="49" charset="-122"/>
              <a:ea typeface="黑体" pitchFamily="49" charset="-122"/>
            </a:endParaRPr>
          </a:p>
        </p:txBody>
      </p:sp>
      <p:grpSp>
        <p:nvGrpSpPr>
          <p:cNvPr id="2" name="组合 1"/>
          <p:cNvGrpSpPr/>
          <p:nvPr/>
        </p:nvGrpSpPr>
        <p:grpSpPr>
          <a:xfrm>
            <a:off x="164548" y="1532442"/>
            <a:ext cx="9084383" cy="403860"/>
            <a:chOff x="164548" y="1532442"/>
            <a:chExt cx="10878185" cy="403860"/>
          </a:xfrm>
        </p:grpSpPr>
        <p:sp>
          <p:nvSpPr>
            <p:cNvPr id="7" name="燕尾形 23"/>
            <p:cNvSpPr/>
            <p:nvPr/>
          </p:nvSpPr>
          <p:spPr>
            <a:xfrm>
              <a:off x="2297513" y="1532442"/>
              <a:ext cx="1490980" cy="403860"/>
            </a:xfrm>
            <a:prstGeom prst="chevron">
              <a:avLst>
                <a:gd name="adj" fmla="val 40183"/>
              </a:avLst>
            </a:prstGeom>
            <a:solidFill>
              <a:srgbClr val="FF9933">
                <a:alpha val="67058"/>
              </a:srgbClr>
            </a:solidFill>
            <a:ln w="9525">
              <a:noFill/>
            </a:ln>
          </p:spPr>
          <p:txBody>
            <a:bodyPr lIns="90170" tIns="46990" rIns="90170" bIns="46990" anchor="ctr"/>
            <a:lstStyle/>
            <a:p>
              <a:pPr lvl="0" algn="ctr"/>
              <a:r>
                <a:rPr lang="zh-CN" altLang="en-US" sz="1400" b="1" dirty="0">
                  <a:solidFill>
                    <a:schemeClr val="bg1"/>
                  </a:solidFill>
                  <a:latin typeface="微软雅黑" pitchFamily="34" charset="-122"/>
                  <a:ea typeface="微软雅黑" pitchFamily="34" charset="-122"/>
                  <a:sym typeface="微软雅黑" pitchFamily="34" charset="-122"/>
                </a:rPr>
                <a:t>笼罩面积</a:t>
              </a:r>
            </a:p>
          </p:txBody>
        </p:sp>
        <p:sp>
          <p:nvSpPr>
            <p:cNvPr id="11" name="燕尾形 24"/>
            <p:cNvSpPr/>
            <p:nvPr/>
          </p:nvSpPr>
          <p:spPr>
            <a:xfrm>
              <a:off x="3681178" y="1532442"/>
              <a:ext cx="2234565" cy="403860"/>
            </a:xfrm>
            <a:prstGeom prst="chevron">
              <a:avLst>
                <a:gd name="adj" fmla="val 56629"/>
              </a:avLst>
            </a:prstGeom>
            <a:solidFill>
              <a:srgbClr val="CC99FF">
                <a:alpha val="67058"/>
              </a:srgbClr>
            </a:solidFill>
            <a:ln w="9525">
              <a:noFill/>
            </a:ln>
          </p:spPr>
          <p:txBody>
            <a:bodyPr lIns="90170" tIns="46990" rIns="90170" bIns="46990" anchor="ctr"/>
            <a:lstStyle/>
            <a:p>
              <a:pPr lvl="0" algn="ctr"/>
              <a:r>
                <a:rPr lang="zh-CN" altLang="en-US" sz="1400" b="1" dirty="0">
                  <a:solidFill>
                    <a:schemeClr val="bg1"/>
                  </a:solidFill>
                  <a:latin typeface="微软雅黑" pitchFamily="34" charset="-122"/>
                  <a:ea typeface="微软雅黑" pitchFamily="34" charset="-122"/>
                  <a:sym typeface="微软雅黑" pitchFamily="34" charset="-122"/>
                </a:rPr>
                <a:t>水库蓄量统计</a:t>
              </a:r>
            </a:p>
          </p:txBody>
        </p:sp>
        <p:sp>
          <p:nvSpPr>
            <p:cNvPr id="12" name="燕尾形 24"/>
            <p:cNvSpPr/>
            <p:nvPr/>
          </p:nvSpPr>
          <p:spPr>
            <a:xfrm>
              <a:off x="5779853" y="1532442"/>
              <a:ext cx="1543050" cy="403860"/>
            </a:xfrm>
            <a:prstGeom prst="chevron">
              <a:avLst>
                <a:gd name="adj" fmla="val 39108"/>
              </a:avLst>
            </a:prstGeom>
            <a:solidFill>
              <a:schemeClr val="accent1">
                <a:alpha val="67058"/>
              </a:schemeClr>
            </a:solidFill>
            <a:ln w="9525">
              <a:noFill/>
            </a:ln>
          </p:spPr>
          <p:txBody>
            <a:bodyPr lIns="90170" tIns="46990" rIns="90170" bIns="46990" anchor="ctr"/>
            <a:lstStyle/>
            <a:p>
              <a:pPr lvl="0" algn="ctr"/>
              <a:r>
                <a:rPr lang="zh-CN" altLang="en-US" sz="1400" b="1" dirty="0">
                  <a:solidFill>
                    <a:schemeClr val="bg1"/>
                  </a:solidFill>
                  <a:latin typeface="微软雅黑" pitchFamily="34" charset="-122"/>
                  <a:ea typeface="微软雅黑" pitchFamily="34" charset="-122"/>
                  <a:sym typeface="微软雅黑" pitchFamily="34" charset="-122"/>
                </a:rPr>
                <a:t>纳雨能力</a:t>
              </a:r>
            </a:p>
          </p:txBody>
        </p:sp>
        <p:sp>
          <p:nvSpPr>
            <p:cNvPr id="13" name="燕尾形 24"/>
            <p:cNvSpPr/>
            <p:nvPr/>
          </p:nvSpPr>
          <p:spPr>
            <a:xfrm>
              <a:off x="7235273" y="1532442"/>
              <a:ext cx="1858645" cy="403860"/>
            </a:xfrm>
            <a:prstGeom prst="chevron">
              <a:avLst>
                <a:gd name="adj" fmla="val 50017"/>
              </a:avLst>
            </a:prstGeom>
            <a:solidFill>
              <a:srgbClr val="00FF00">
                <a:alpha val="67058"/>
              </a:srgbClr>
            </a:solidFill>
            <a:ln w="9525">
              <a:noFill/>
            </a:ln>
          </p:spPr>
          <p:txBody>
            <a:bodyPr lIns="90170" tIns="46990" rIns="90170" bIns="46990" anchor="ctr"/>
            <a:lstStyle/>
            <a:p>
              <a:pPr lvl="0" algn="ctr"/>
              <a:r>
                <a:rPr lang="zh-CN" altLang="en-US" sz="1400" b="1" dirty="0">
                  <a:solidFill>
                    <a:schemeClr val="bg1"/>
                  </a:solidFill>
                  <a:latin typeface="微软雅黑" pitchFamily="34" charset="-122"/>
                  <a:ea typeface="微软雅黑" pitchFamily="34" charset="-122"/>
                  <a:sym typeface="微软雅黑" pitchFamily="34" charset="-122"/>
                </a:rPr>
                <a:t>连续无雨日</a:t>
              </a:r>
            </a:p>
          </p:txBody>
        </p:sp>
        <p:sp>
          <p:nvSpPr>
            <p:cNvPr id="14" name="燕尾形 24"/>
            <p:cNvSpPr/>
            <p:nvPr/>
          </p:nvSpPr>
          <p:spPr>
            <a:xfrm>
              <a:off x="8975173" y="1532442"/>
              <a:ext cx="2067560" cy="403860"/>
            </a:xfrm>
            <a:prstGeom prst="chevron">
              <a:avLst>
                <a:gd name="adj" fmla="val 54011"/>
              </a:avLst>
            </a:prstGeom>
            <a:solidFill>
              <a:srgbClr val="FF99CC">
                <a:alpha val="67058"/>
              </a:srgbClr>
            </a:solidFill>
            <a:ln w="9525">
              <a:noFill/>
            </a:ln>
          </p:spPr>
          <p:txBody>
            <a:bodyPr lIns="90170" tIns="46990" rIns="90170" bIns="46990" anchor="ctr"/>
            <a:lstStyle/>
            <a:p>
              <a:pPr lvl="0" algn="ctr"/>
              <a:r>
                <a:rPr lang="zh-CN" altLang="en-US" sz="1400" b="1" dirty="0">
                  <a:solidFill>
                    <a:schemeClr val="bg1"/>
                  </a:solidFill>
                  <a:latin typeface="微软雅黑" pitchFamily="34" charset="-122"/>
                  <a:ea typeface="微软雅黑" pitchFamily="34" charset="-122"/>
                  <a:sym typeface="微软雅黑" pitchFamily="34" charset="-122"/>
                </a:rPr>
                <a:t>区域雨量距评</a:t>
              </a:r>
            </a:p>
          </p:txBody>
        </p:sp>
        <p:sp>
          <p:nvSpPr>
            <p:cNvPr id="15" name="燕尾形 24"/>
            <p:cNvSpPr/>
            <p:nvPr/>
          </p:nvSpPr>
          <p:spPr>
            <a:xfrm>
              <a:off x="164548" y="1532442"/>
              <a:ext cx="2187575" cy="403860"/>
            </a:xfrm>
            <a:prstGeom prst="chevron">
              <a:avLst>
                <a:gd name="adj" fmla="val 41540"/>
              </a:avLst>
            </a:prstGeom>
            <a:solidFill>
              <a:srgbClr val="00B0F0">
                <a:alpha val="67058"/>
              </a:srgbClr>
            </a:solidFill>
            <a:ln w="9525">
              <a:noFill/>
            </a:ln>
          </p:spPr>
          <p:txBody>
            <a:bodyPr anchor="ctr"/>
            <a:lstStyle/>
            <a:p>
              <a:pPr lvl="0" algn="ctr"/>
              <a:r>
                <a:rPr lang="zh-CN" altLang="en-US" sz="1400" b="1" dirty="0">
                  <a:solidFill>
                    <a:srgbClr val="FFFFFF"/>
                  </a:solidFill>
                  <a:latin typeface="微软雅黑" pitchFamily="34" charset="-122"/>
                  <a:ea typeface="微软雅黑" pitchFamily="34" charset="-122"/>
                  <a:sym typeface="微软雅黑" pitchFamily="34" charset="-122"/>
                </a:rPr>
                <a:t>短历时暴雨统计</a:t>
              </a:r>
            </a:p>
          </p:txBody>
        </p:sp>
      </p:grpSp>
      <p:pic>
        <p:nvPicPr>
          <p:cNvPr id="16" name="图片 15"/>
          <p:cNvPicPr>
            <a:picLocks noChangeAspect="1"/>
          </p:cNvPicPr>
          <p:nvPr/>
        </p:nvPicPr>
        <p:blipFill>
          <a:blip r:embed="rId3" cstate="print"/>
          <a:srcRect r="1217"/>
          <a:stretch>
            <a:fillRect/>
          </a:stretch>
        </p:blipFill>
        <p:spPr>
          <a:xfrm>
            <a:off x="764875" y="2173157"/>
            <a:ext cx="8399145" cy="3987800"/>
          </a:xfrm>
          <a:prstGeom prst="rect">
            <a:avLst/>
          </a:prstGeom>
          <a:ln>
            <a:solidFill>
              <a:schemeClr val="accent1"/>
            </a:solidFill>
          </a:ln>
        </p:spPr>
      </p:pic>
      <p:pic>
        <p:nvPicPr>
          <p:cNvPr id="17" name="图片 16"/>
          <p:cNvPicPr>
            <a:picLocks noChangeAspect="1"/>
          </p:cNvPicPr>
          <p:nvPr/>
        </p:nvPicPr>
        <p:blipFill>
          <a:blip r:embed="rId4" cstate="print"/>
          <a:stretch>
            <a:fillRect/>
          </a:stretch>
        </p:blipFill>
        <p:spPr>
          <a:xfrm>
            <a:off x="764875" y="2172522"/>
            <a:ext cx="8366125" cy="3975735"/>
          </a:xfrm>
          <a:prstGeom prst="rect">
            <a:avLst/>
          </a:prstGeom>
          <a:ln>
            <a:solidFill>
              <a:schemeClr val="accent1"/>
            </a:solidFill>
          </a:ln>
        </p:spPr>
      </p:pic>
      <p:pic>
        <p:nvPicPr>
          <p:cNvPr id="18" name="图片 17"/>
          <p:cNvPicPr>
            <a:picLocks noChangeAspect="1"/>
          </p:cNvPicPr>
          <p:nvPr/>
        </p:nvPicPr>
        <p:blipFill>
          <a:blip r:embed="rId5" cstate="print"/>
          <a:stretch>
            <a:fillRect/>
          </a:stretch>
        </p:blipFill>
        <p:spPr>
          <a:xfrm>
            <a:off x="764875" y="2172522"/>
            <a:ext cx="8389620" cy="3969385"/>
          </a:xfrm>
          <a:prstGeom prst="rect">
            <a:avLst/>
          </a:prstGeom>
          <a:ln>
            <a:solidFill>
              <a:schemeClr val="accent1"/>
            </a:solidFill>
          </a:ln>
        </p:spPr>
      </p:pic>
      <p:pic>
        <p:nvPicPr>
          <p:cNvPr id="19" name="图片 18"/>
          <p:cNvPicPr>
            <a:picLocks noChangeAspect="1"/>
          </p:cNvPicPr>
          <p:nvPr/>
        </p:nvPicPr>
        <p:blipFill>
          <a:blip r:embed="rId6" cstate="print"/>
          <a:stretch>
            <a:fillRect/>
          </a:stretch>
        </p:blipFill>
        <p:spPr>
          <a:xfrm>
            <a:off x="752175" y="2172522"/>
            <a:ext cx="8360410" cy="3959225"/>
          </a:xfrm>
          <a:prstGeom prst="rect">
            <a:avLst/>
          </a:prstGeom>
          <a:ln>
            <a:solidFill>
              <a:schemeClr val="accent1"/>
            </a:solidFill>
          </a:ln>
        </p:spPr>
      </p:pic>
      <p:pic>
        <p:nvPicPr>
          <p:cNvPr id="20" name="图片 19"/>
          <p:cNvPicPr>
            <a:picLocks noChangeAspect="1"/>
          </p:cNvPicPr>
          <p:nvPr/>
        </p:nvPicPr>
        <p:blipFill>
          <a:blip r:embed="rId7" cstate="print"/>
          <a:stretch>
            <a:fillRect/>
          </a:stretch>
        </p:blipFill>
        <p:spPr>
          <a:xfrm>
            <a:off x="764875" y="2172522"/>
            <a:ext cx="8374380" cy="3967480"/>
          </a:xfrm>
          <a:prstGeom prst="rect">
            <a:avLst/>
          </a:prstGeom>
          <a:ln>
            <a:solidFill>
              <a:schemeClr val="accent1"/>
            </a:solidFill>
          </a:ln>
        </p:spPr>
      </p:pic>
      <p:pic>
        <p:nvPicPr>
          <p:cNvPr id="21" name="图片 20"/>
          <p:cNvPicPr>
            <a:picLocks noChangeAspect="1"/>
          </p:cNvPicPr>
          <p:nvPr/>
        </p:nvPicPr>
        <p:blipFill>
          <a:blip r:embed="rId8" cstate="print"/>
          <a:srcRect r="889"/>
          <a:stretch>
            <a:fillRect/>
          </a:stretch>
        </p:blipFill>
        <p:spPr>
          <a:xfrm>
            <a:off x="764875" y="2172522"/>
            <a:ext cx="8347710" cy="3972560"/>
          </a:xfrm>
          <a:prstGeom prst="rect">
            <a:avLst/>
          </a:prstGeom>
          <a:ln>
            <a:solidFill>
              <a:schemeClr val="accent1"/>
            </a:solidFill>
          </a:ln>
        </p:spPr>
      </p:pic>
      <p:sp>
        <p:nvSpPr>
          <p:cNvPr id="22" name="文本框 21"/>
          <p:cNvSpPr txBox="1"/>
          <p:nvPr/>
        </p:nvSpPr>
        <p:spPr>
          <a:xfrm>
            <a:off x="193758" y="812987"/>
            <a:ext cx="7922895" cy="483235"/>
          </a:xfrm>
          <a:prstGeom prst="rect">
            <a:avLst/>
          </a:prstGeom>
          <a:noFill/>
        </p:spPr>
        <p:txBody>
          <a:bodyPr wrap="square" rtlCol="0" anchor="t">
            <a:spAutoFit/>
            <a:scene3d>
              <a:camera prst="orthographicFront"/>
              <a:lightRig rig="threePt" dir="t"/>
            </a:scene3d>
          </a:bodyPr>
          <a:lstStyle/>
          <a:p>
            <a:r>
              <a:rPr lang="zh-CN" altLang="en-US" sz="2400" u="sng">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sym typeface="Arial" pitchFamily="34" charset="0"/>
              </a:rPr>
              <a:t>1、地图产品——</a:t>
            </a:r>
            <a:r>
              <a:rPr lang="zh-CN" altLang="en-US" sz="2400" u="sng">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rPr>
              <a:t>数字地图渲染   列表辅助展示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left)">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0-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par>
                                <p:cTn id="15" presetID="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17"/>
                                        </p:tgtEl>
                                        <p:attrNameLst>
                                          <p:attrName>ppt_x</p:attrName>
                                        </p:attrNameLst>
                                      </p:cBhvr>
                                      <p:tavLst>
                                        <p:tav tm="0">
                                          <p:val>
                                            <p:strVal val="ppt_x"/>
                                          </p:val>
                                        </p:tav>
                                        <p:tav tm="100000">
                                          <p:val>
                                            <p:strVal val="0-ppt_w/2"/>
                                          </p:val>
                                        </p:tav>
                                      </p:tavLst>
                                    </p:anim>
                                    <p:anim calcmode="lin" valueType="num">
                                      <p:cBhvr additive="base">
                                        <p:cTn id="23" dur="500"/>
                                        <p:tgtEl>
                                          <p:spTgt spid="17"/>
                                        </p:tgtEl>
                                        <p:attrNameLst>
                                          <p:attrName>ppt_y</p:attrName>
                                        </p:attrNameLst>
                                      </p:cBhvr>
                                      <p:tavLst>
                                        <p:tav tm="0">
                                          <p:val>
                                            <p:strVal val="ppt_y"/>
                                          </p:val>
                                        </p:tav>
                                        <p:tav tm="100000">
                                          <p:val>
                                            <p:strVal val="ppt_y"/>
                                          </p:val>
                                        </p:tav>
                                      </p:tavLst>
                                    </p:anim>
                                    <p:set>
                                      <p:cBhvr>
                                        <p:cTn id="24" dur="1" fill="hold">
                                          <p:stCondLst>
                                            <p:cond delay="499"/>
                                          </p:stCondLst>
                                        </p:cTn>
                                        <p:tgtEl>
                                          <p:spTgt spid="17"/>
                                        </p:tgtEl>
                                        <p:attrNameLst>
                                          <p:attrName>style.visibility</p:attrName>
                                        </p:attrNameLst>
                                      </p:cBhvr>
                                      <p:to>
                                        <p:strVal val="hidden"/>
                                      </p:to>
                                    </p:set>
                                  </p:childTnLst>
                                </p:cTn>
                              </p:par>
                              <p:par>
                                <p:cTn id="25" presetID="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18"/>
                                        </p:tgtEl>
                                        <p:attrNameLst>
                                          <p:attrName>ppt_x</p:attrName>
                                        </p:attrNameLst>
                                      </p:cBhvr>
                                      <p:tavLst>
                                        <p:tav tm="0">
                                          <p:val>
                                            <p:strVal val="ppt_x"/>
                                          </p:val>
                                        </p:tav>
                                        <p:tav tm="100000">
                                          <p:val>
                                            <p:strVal val="0-ppt_w/2"/>
                                          </p:val>
                                        </p:tav>
                                      </p:tavLst>
                                    </p:anim>
                                    <p:anim calcmode="lin" valueType="num">
                                      <p:cBhvr additive="base">
                                        <p:cTn id="33" dur="500"/>
                                        <p:tgtEl>
                                          <p:spTgt spid="18"/>
                                        </p:tgtEl>
                                        <p:attrNameLst>
                                          <p:attrName>ppt_y</p:attrName>
                                        </p:attrNameLst>
                                      </p:cBhvr>
                                      <p:tavLst>
                                        <p:tav tm="0">
                                          <p:val>
                                            <p:strVal val="ppt_y"/>
                                          </p:val>
                                        </p:tav>
                                        <p:tav tm="100000">
                                          <p:val>
                                            <p:strVal val="ppt_y"/>
                                          </p:val>
                                        </p:tav>
                                      </p:tavLst>
                                    </p:anim>
                                    <p:set>
                                      <p:cBhvr>
                                        <p:cTn id="34" dur="1" fill="hold">
                                          <p:stCondLst>
                                            <p:cond delay="499"/>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Par">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8" fill="hold" nodeType="clickEffect">
                                  <p:stCondLst>
                                    <p:cond delay="0"/>
                                  </p:stCondLst>
                                  <p:childTnLst>
                                    <p:anim calcmode="lin" valueType="num">
                                      <p:cBhvr additive="base">
                                        <p:cTn id="44" dur="500"/>
                                        <p:tgtEl>
                                          <p:spTgt spid="19"/>
                                        </p:tgtEl>
                                        <p:attrNameLst>
                                          <p:attrName>ppt_x</p:attrName>
                                        </p:attrNameLst>
                                      </p:cBhvr>
                                      <p:tavLst>
                                        <p:tav tm="0">
                                          <p:val>
                                            <p:strVal val="ppt_x"/>
                                          </p:val>
                                        </p:tav>
                                        <p:tav tm="100000">
                                          <p:val>
                                            <p:strVal val="0-ppt_w/2"/>
                                          </p:val>
                                        </p:tav>
                                      </p:tavLst>
                                    </p:anim>
                                    <p:anim calcmode="lin" valueType="num">
                                      <p:cBhvr additive="base">
                                        <p:cTn id="45" dur="500"/>
                                        <p:tgtEl>
                                          <p:spTgt spid="19"/>
                                        </p:tgtEl>
                                        <p:attrNameLst>
                                          <p:attrName>ppt_y</p:attrName>
                                        </p:attrNameLst>
                                      </p:cBhvr>
                                      <p:tavLst>
                                        <p:tav tm="0">
                                          <p:val>
                                            <p:strVal val="ppt_y"/>
                                          </p:val>
                                        </p:tav>
                                        <p:tav tm="100000">
                                          <p:val>
                                            <p:strVal val="ppt_y"/>
                                          </p:val>
                                        </p:tav>
                                      </p:tavLst>
                                    </p:anim>
                                    <p:set>
                                      <p:cBhvr>
                                        <p:cTn id="46" dur="1" fill="hold">
                                          <p:stCondLst>
                                            <p:cond delay="499"/>
                                          </p:stCondLst>
                                        </p:cTn>
                                        <p:tgtEl>
                                          <p:spTgt spid="19"/>
                                        </p:tgtEl>
                                        <p:attrNameLst>
                                          <p:attrName>style.visibility</p:attrName>
                                        </p:attrNameLst>
                                      </p:cBhvr>
                                      <p:to>
                                        <p:strVal val="hidden"/>
                                      </p:to>
                                    </p:set>
                                  </p:childTnLst>
                                </p:cTn>
                              </p:par>
                              <p:par>
                                <p:cTn id="47" presetID="2" presetClass="entr" presetSubtype="2"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8" fill="hold" nodeType="click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0-ppt_w/2"/>
                                          </p:val>
                                        </p:tav>
                                      </p:tavLst>
                                    </p:anim>
                                    <p:anim calcmode="lin" valueType="num">
                                      <p:cBhvr additive="base">
                                        <p:cTn id="55" dur="500"/>
                                        <p:tgtEl>
                                          <p:spTgt spid="20"/>
                                        </p:tgtEl>
                                        <p:attrNameLst>
                                          <p:attrName>ppt_y</p:attrName>
                                        </p:attrNameLst>
                                      </p:cBhvr>
                                      <p:tavLst>
                                        <p:tav tm="0">
                                          <p:val>
                                            <p:strVal val="ppt_y"/>
                                          </p:val>
                                        </p:tav>
                                        <p:tav tm="100000">
                                          <p:val>
                                            <p:strVal val="ppt_y"/>
                                          </p:val>
                                        </p:tav>
                                      </p:tavLst>
                                    </p:anim>
                                    <p:set>
                                      <p:cBhvr>
                                        <p:cTn id="56" dur="1" fill="hold">
                                          <p:stCondLst>
                                            <p:cond delay="499"/>
                                          </p:stCondLst>
                                        </p:cTn>
                                        <p:tgtEl>
                                          <p:spTgt spid="20"/>
                                        </p:tgtEl>
                                        <p:attrNameLst>
                                          <p:attrName>style.visibility</p:attrName>
                                        </p:attrNameLst>
                                      </p:cBhvr>
                                      <p:to>
                                        <p:strVal val="hidden"/>
                                      </p:to>
                                    </p:set>
                                  </p:childTnLst>
                                </p:cTn>
                              </p:par>
                              <p:par>
                                <p:cTn id="57" presetID="2" presetClass="entr" presetSubtype="2"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1+#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2826"/>
            <a:ext cx="9144000" cy="118872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三、</a:t>
            </a:r>
            <a:r>
              <a:rPr lang="zh-CN" altLang="zh-CN" sz="3600" dirty="0">
                <a:solidFill>
                  <a:schemeClr val="bg1"/>
                </a:solidFill>
                <a:latin typeface="隶书" panose="02010509060101010101" charset="-122"/>
                <a:ea typeface="隶书" panose="02010509060101010101" charset="-122"/>
              </a:rPr>
              <a:t>水文</a:t>
            </a:r>
            <a:r>
              <a:rPr lang="zh-CN" altLang="en-US" sz="3600" dirty="0">
                <a:solidFill>
                  <a:schemeClr val="bg1"/>
                </a:solidFill>
                <a:latin typeface="隶书" panose="02010509060101010101" charset="-122"/>
                <a:ea typeface="隶书" panose="02010509060101010101" charset="-122"/>
              </a:rPr>
              <a:t>数据</a:t>
            </a:r>
            <a:r>
              <a:rPr lang="zh-CN" altLang="zh-CN" sz="3600" dirty="0">
                <a:solidFill>
                  <a:schemeClr val="bg1"/>
                </a:solidFill>
                <a:latin typeface="隶书" panose="02010509060101010101" charset="-122"/>
                <a:ea typeface="隶书" panose="02010509060101010101" charset="-122"/>
              </a:rPr>
              <a:t>特征值分析系统</a:t>
            </a:r>
          </a:p>
          <a:p>
            <a:endParaRPr lang="zh-CN" altLang="zh-CN" sz="3600" dirty="0">
              <a:solidFill>
                <a:schemeClr val="bg1"/>
              </a:solidFill>
              <a:latin typeface="隶书" panose="02010509060101010101" charset="-122"/>
              <a:ea typeface="隶书" panose="02010509060101010101" charset="-122"/>
            </a:endParaRPr>
          </a:p>
        </p:txBody>
      </p:sp>
      <p:sp>
        <p:nvSpPr>
          <p:cNvPr id="23" name="文本框 22"/>
          <p:cNvSpPr txBox="1"/>
          <p:nvPr/>
        </p:nvSpPr>
        <p:spPr>
          <a:xfrm>
            <a:off x="0" y="932885"/>
            <a:ext cx="10327005" cy="483235"/>
          </a:xfrm>
          <a:prstGeom prst="rect">
            <a:avLst/>
          </a:prstGeom>
          <a:noFill/>
        </p:spPr>
        <p:txBody>
          <a:bodyPr wrap="square" rtlCol="0" anchor="t">
            <a:spAutoFit/>
            <a:scene3d>
              <a:camera prst="orthographicFront"/>
              <a:lightRig rig="threePt" dir="t"/>
            </a:scene3d>
          </a:bodyPr>
          <a:lstStyle/>
          <a:p>
            <a:r>
              <a:rPr lang="en-US" altLang="zh-CN" sz="2400" u="sng">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sym typeface="Arial" pitchFamily="34" charset="0"/>
              </a:rPr>
              <a:t>2</a:t>
            </a:r>
            <a:r>
              <a:rPr lang="zh-CN" altLang="en-US" sz="2400" u="sng">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sym typeface="Arial" pitchFamily="34" charset="0"/>
              </a:rPr>
              <a:t>、频率分析——资料借用    </a:t>
            </a:r>
            <a:r>
              <a:rPr lang="zh-CN" altLang="en-US" sz="2400" u="sng">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rPr>
              <a:t>曲线拟合    手动调参    设计值反查</a:t>
            </a:r>
          </a:p>
        </p:txBody>
      </p:sp>
      <p:sp>
        <p:nvSpPr>
          <p:cNvPr id="24" name="矩形 20"/>
          <p:cNvSpPr/>
          <p:nvPr/>
        </p:nvSpPr>
        <p:spPr>
          <a:xfrm>
            <a:off x="319405" y="2444820"/>
            <a:ext cx="2519045" cy="2856230"/>
          </a:xfrm>
          <a:prstGeom prst="rect">
            <a:avLst/>
          </a:prstGeom>
          <a:noFill/>
          <a:ln w="28575" cap="flat" cmpd="dbl">
            <a:solidFill>
              <a:srgbClr val="D210DE"/>
            </a:solidFill>
            <a:prstDash val="lgDash"/>
            <a:miter/>
            <a:headEnd type="none" w="med" len="med"/>
            <a:tailEnd type="none" w="med" len="med"/>
          </a:ln>
        </p:spPr>
        <p:txBody>
          <a:bodyPr wrap="square" anchor="t">
            <a:spAutoFit/>
          </a:bodyPr>
          <a:lstStyle/>
          <a:p>
            <a:pPr marL="342900" lvl="0" indent="-342900">
              <a:buClr>
                <a:srgbClr val="CC0099"/>
              </a:buClr>
              <a:buFont typeface="Wingdings" charset="0"/>
              <a:buChar char="u"/>
            </a:pPr>
            <a:r>
              <a:rPr lang="zh-CN" altLang="en-US" sz="2000" dirty="0">
                <a:latin typeface="微软雅黑" pitchFamily="34" charset="-122"/>
                <a:ea typeface="微软雅黑" pitchFamily="34" charset="-122"/>
                <a:sym typeface="Arial" pitchFamily="34" charset="0"/>
              </a:rPr>
              <a:t>采用</a:t>
            </a:r>
            <a:r>
              <a:rPr lang="en-US" altLang="zh-CN" sz="2000" dirty="0">
                <a:latin typeface="微软雅黑" pitchFamily="34" charset="-122"/>
                <a:ea typeface="微软雅黑" pitchFamily="34" charset="-122"/>
                <a:sym typeface="Arial" pitchFamily="34" charset="0"/>
              </a:rPr>
              <a:t>P-III</a:t>
            </a:r>
            <a:r>
              <a:rPr lang="zh-CN" altLang="zh-CN" sz="2000" dirty="0">
                <a:latin typeface="微软雅黑" pitchFamily="34" charset="-122"/>
                <a:ea typeface="微软雅黑" pitchFamily="34" charset="-122"/>
                <a:sym typeface="Arial" pitchFamily="34" charset="0"/>
              </a:rPr>
              <a:t>型分布频率分析</a:t>
            </a:r>
          </a:p>
          <a:p>
            <a:pPr marL="342900" lvl="0" indent="-342900">
              <a:buClr>
                <a:srgbClr val="CC0099"/>
              </a:buClr>
              <a:buFont typeface="Wingdings" charset="0"/>
              <a:buChar char="u"/>
            </a:pPr>
            <a:r>
              <a:rPr lang="zh-CN" altLang="en-US" sz="2000" dirty="0">
                <a:latin typeface="微软雅黑" pitchFamily="34" charset="-122"/>
                <a:ea typeface="微软雅黑" pitchFamily="34" charset="-122"/>
                <a:sym typeface="Arial" pitchFamily="34" charset="0"/>
              </a:rPr>
              <a:t>可自动选择统计类型：降雨量、流量、洪量等</a:t>
            </a:r>
          </a:p>
          <a:p>
            <a:pPr marL="342900" lvl="0" indent="-342900">
              <a:buClr>
                <a:srgbClr val="CC0099"/>
              </a:buClr>
              <a:buFont typeface="Wingdings" charset="0"/>
              <a:buChar char="u"/>
            </a:pPr>
            <a:r>
              <a:rPr lang="zh-CN" altLang="en-US" sz="2000" dirty="0">
                <a:latin typeface="微软雅黑" pitchFamily="34" charset="-122"/>
                <a:ea typeface="微软雅黑" pitchFamily="34" charset="-122"/>
                <a:sym typeface="Arial" pitchFamily="34" charset="0"/>
              </a:rPr>
              <a:t>根据设计值反查重现期</a:t>
            </a:r>
          </a:p>
          <a:p>
            <a:pPr marL="342900" lvl="0" indent="-342900">
              <a:buClr>
                <a:srgbClr val="CC0099"/>
              </a:buClr>
              <a:buFont typeface="Wingdings" charset="0"/>
              <a:buChar char="u"/>
            </a:pPr>
            <a:r>
              <a:rPr lang="zh-CN" altLang="en-US" sz="2000" dirty="0">
                <a:latin typeface="微软雅黑" pitchFamily="34" charset="-122"/>
                <a:ea typeface="微软雅黑" pitchFamily="34" charset="-122"/>
                <a:sym typeface="Arial" pitchFamily="34" charset="0"/>
              </a:rPr>
              <a:t>资料借用：图形借用、列表借用</a:t>
            </a:r>
          </a:p>
        </p:txBody>
      </p:sp>
      <p:pic>
        <p:nvPicPr>
          <p:cNvPr id="25" name="图片 1"/>
          <p:cNvPicPr>
            <a:picLocks noChangeAspect="1"/>
          </p:cNvPicPr>
          <p:nvPr/>
        </p:nvPicPr>
        <p:blipFill>
          <a:blip r:embed="rId3" cstate="print"/>
          <a:stretch>
            <a:fillRect/>
          </a:stretch>
        </p:blipFill>
        <p:spPr>
          <a:xfrm>
            <a:off x="3331199" y="1886992"/>
            <a:ext cx="5474841" cy="3443681"/>
          </a:xfrm>
          <a:prstGeom prst="rect">
            <a:avLst/>
          </a:prstGeom>
          <a:noFill/>
          <a:ln w="9525" cap="flat" cmpd="sng">
            <a:solidFill>
              <a:schemeClr val="accent1"/>
            </a:solidFill>
            <a:prstDash val="solid"/>
            <a:miter/>
            <a:headEnd type="none" w="med" len="med"/>
            <a:tailEnd type="none" w="med" len="med"/>
          </a:ln>
        </p:spPr>
      </p:pic>
      <p:grpSp>
        <p:nvGrpSpPr>
          <p:cNvPr id="27" name="组合 26"/>
          <p:cNvGrpSpPr/>
          <p:nvPr/>
        </p:nvGrpSpPr>
        <p:grpSpPr>
          <a:xfrm>
            <a:off x="4057828" y="3862140"/>
            <a:ext cx="4748212" cy="2492375"/>
            <a:chOff x="3790" y="3969"/>
            <a:chExt cx="7769" cy="3392"/>
          </a:xfrm>
        </p:grpSpPr>
        <p:pic>
          <p:nvPicPr>
            <p:cNvPr id="28" name="图片 4"/>
            <p:cNvPicPr>
              <a:picLocks noChangeAspect="1"/>
            </p:cNvPicPr>
            <p:nvPr/>
          </p:nvPicPr>
          <p:blipFill>
            <a:blip r:embed="rId4" cstate="print"/>
            <a:stretch>
              <a:fillRect/>
            </a:stretch>
          </p:blipFill>
          <p:spPr>
            <a:xfrm>
              <a:off x="3790" y="3969"/>
              <a:ext cx="3797" cy="3392"/>
            </a:xfrm>
            <a:prstGeom prst="rect">
              <a:avLst/>
            </a:prstGeom>
            <a:noFill/>
            <a:ln w="9525" cap="flat" cmpd="sng">
              <a:solidFill>
                <a:schemeClr val="accent1"/>
              </a:solidFill>
              <a:prstDash val="solid"/>
              <a:round/>
              <a:headEnd type="none" w="med" len="med"/>
              <a:tailEnd type="none" w="med" len="med"/>
            </a:ln>
          </p:spPr>
        </p:pic>
        <p:pic>
          <p:nvPicPr>
            <p:cNvPr id="29" name="图片 5"/>
            <p:cNvPicPr>
              <a:picLocks noChangeAspect="1"/>
            </p:cNvPicPr>
            <p:nvPr/>
          </p:nvPicPr>
          <p:blipFill>
            <a:blip r:embed="rId5" cstate="print"/>
            <a:stretch>
              <a:fillRect/>
            </a:stretch>
          </p:blipFill>
          <p:spPr>
            <a:xfrm>
              <a:off x="7651" y="3992"/>
              <a:ext cx="3908" cy="3305"/>
            </a:xfrm>
            <a:prstGeom prst="rect">
              <a:avLst/>
            </a:prstGeom>
            <a:noFill/>
            <a:ln w="9525" cap="flat" cmpd="sng">
              <a:solidFill>
                <a:schemeClr val="accent1"/>
              </a:solidFill>
              <a:prstDash val="solid"/>
              <a:round/>
              <a:headEnd type="none" w="med" len="med"/>
              <a:tailEnd type="none" w="med" len="me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ou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10509"/>
            <a:ext cx="9144000" cy="118872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三、</a:t>
            </a:r>
            <a:r>
              <a:rPr lang="zh-CN" altLang="zh-CN" sz="3600" dirty="0">
                <a:solidFill>
                  <a:schemeClr val="bg1"/>
                </a:solidFill>
                <a:latin typeface="隶书" panose="02010509060101010101" charset="-122"/>
                <a:ea typeface="隶书" panose="02010509060101010101" charset="-122"/>
              </a:rPr>
              <a:t>水文</a:t>
            </a:r>
            <a:r>
              <a:rPr lang="zh-CN" altLang="en-US" sz="3600" dirty="0">
                <a:solidFill>
                  <a:schemeClr val="bg1"/>
                </a:solidFill>
                <a:latin typeface="隶书" panose="02010509060101010101" charset="-122"/>
                <a:ea typeface="隶书" panose="02010509060101010101" charset="-122"/>
              </a:rPr>
              <a:t>数据</a:t>
            </a:r>
            <a:r>
              <a:rPr lang="zh-CN" altLang="zh-CN" sz="3600" dirty="0">
                <a:solidFill>
                  <a:schemeClr val="bg1"/>
                </a:solidFill>
                <a:latin typeface="隶书" panose="02010509060101010101" charset="-122"/>
                <a:ea typeface="隶书" panose="02010509060101010101" charset="-122"/>
              </a:rPr>
              <a:t>特征值分析系统</a:t>
            </a:r>
          </a:p>
          <a:p>
            <a:endParaRPr lang="zh-CN" altLang="zh-CN" sz="3600" dirty="0">
              <a:solidFill>
                <a:schemeClr val="bg1"/>
              </a:solidFill>
              <a:latin typeface="隶书" panose="02010509060101010101" charset="-122"/>
              <a:ea typeface="隶书" panose="02010509060101010101" charset="-122"/>
            </a:endParaRPr>
          </a:p>
        </p:txBody>
      </p:sp>
      <p:sp>
        <p:nvSpPr>
          <p:cNvPr id="9" name="文本框 8"/>
          <p:cNvSpPr txBox="1"/>
          <p:nvPr/>
        </p:nvSpPr>
        <p:spPr>
          <a:xfrm>
            <a:off x="0" y="869538"/>
            <a:ext cx="9338872" cy="400110"/>
          </a:xfrm>
          <a:prstGeom prst="rect">
            <a:avLst/>
          </a:prstGeom>
          <a:noFill/>
        </p:spPr>
        <p:txBody>
          <a:bodyPr wrap="square" rtlCol="0" anchor="t">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sym typeface="Arial" pitchFamily="34" charset="0"/>
              </a:rPr>
              <a:t>3</a:t>
            </a:r>
            <a:r>
              <a:rPr lang="zh-CN" altLang="en-US" dirty="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sym typeface="Arial" pitchFamily="34" charset="0"/>
              </a:rPr>
              <a:t>、均值、极值、统计值分析——对雨、水情从不同时间、空间维度进行计算</a:t>
            </a:r>
            <a:endParaRPr lang="zh-CN" altLang="en-US" dirty="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cs typeface="+mn-ea"/>
            </a:endParaRPr>
          </a:p>
        </p:txBody>
      </p:sp>
      <p:pic>
        <p:nvPicPr>
          <p:cNvPr id="11" name="图片 10"/>
          <p:cNvPicPr>
            <a:picLocks noChangeAspect="1"/>
          </p:cNvPicPr>
          <p:nvPr/>
        </p:nvPicPr>
        <p:blipFill>
          <a:blip r:embed="rId3" cstate="print"/>
          <a:stretch>
            <a:fillRect/>
          </a:stretch>
        </p:blipFill>
        <p:spPr>
          <a:xfrm>
            <a:off x="243059" y="3548921"/>
            <a:ext cx="2132965" cy="1466850"/>
          </a:xfrm>
          <a:prstGeom prst="rect">
            <a:avLst/>
          </a:prstGeom>
          <a:ln w="76200">
            <a:solidFill>
              <a:schemeClr val="accent5">
                <a:lumMod val="75000"/>
              </a:schemeClr>
            </a:solidFill>
          </a:ln>
        </p:spPr>
      </p:pic>
      <p:pic>
        <p:nvPicPr>
          <p:cNvPr id="12" name="图片 11"/>
          <p:cNvPicPr>
            <a:picLocks noChangeAspect="1"/>
          </p:cNvPicPr>
          <p:nvPr/>
        </p:nvPicPr>
        <p:blipFill>
          <a:blip r:embed="rId4" cstate="print"/>
          <a:srcRect b="62285"/>
          <a:stretch>
            <a:fillRect/>
          </a:stretch>
        </p:blipFill>
        <p:spPr>
          <a:xfrm>
            <a:off x="3122784" y="2180496"/>
            <a:ext cx="5891240" cy="1251585"/>
          </a:xfrm>
          <a:prstGeom prst="rect">
            <a:avLst/>
          </a:prstGeom>
          <a:ln w="76200">
            <a:solidFill>
              <a:schemeClr val="accent5">
                <a:lumMod val="75000"/>
              </a:schemeClr>
            </a:solidFill>
          </a:ln>
        </p:spPr>
      </p:pic>
      <p:pic>
        <p:nvPicPr>
          <p:cNvPr id="13" name="图片 12"/>
          <p:cNvPicPr>
            <a:picLocks noChangeAspect="1"/>
          </p:cNvPicPr>
          <p:nvPr/>
        </p:nvPicPr>
        <p:blipFill>
          <a:blip r:embed="rId5" cstate="print"/>
          <a:stretch>
            <a:fillRect/>
          </a:stretch>
        </p:blipFill>
        <p:spPr>
          <a:xfrm>
            <a:off x="3122784" y="3764821"/>
            <a:ext cx="5901295" cy="1160780"/>
          </a:xfrm>
          <a:prstGeom prst="rect">
            <a:avLst/>
          </a:prstGeom>
          <a:ln w="76200">
            <a:solidFill>
              <a:schemeClr val="accent5">
                <a:lumMod val="75000"/>
              </a:schemeClr>
            </a:solidFill>
          </a:ln>
        </p:spPr>
      </p:pic>
      <p:pic>
        <p:nvPicPr>
          <p:cNvPr id="14" name="图片 13"/>
          <p:cNvPicPr>
            <a:picLocks noChangeAspect="1"/>
          </p:cNvPicPr>
          <p:nvPr/>
        </p:nvPicPr>
        <p:blipFill>
          <a:blip r:embed="rId6" cstate="print"/>
          <a:srcRect b="65232"/>
          <a:stretch>
            <a:fillRect/>
          </a:stretch>
        </p:blipFill>
        <p:spPr>
          <a:xfrm>
            <a:off x="3122784" y="5277391"/>
            <a:ext cx="5910847" cy="1046480"/>
          </a:xfrm>
          <a:prstGeom prst="rect">
            <a:avLst/>
          </a:prstGeom>
          <a:ln w="76200">
            <a:solidFill>
              <a:schemeClr val="accent5">
                <a:lumMod val="75000"/>
              </a:schemeClr>
            </a:solidFill>
          </a:ln>
        </p:spPr>
      </p:pic>
      <p:pic>
        <p:nvPicPr>
          <p:cNvPr id="15" name="图片 14"/>
          <p:cNvPicPr>
            <a:picLocks noChangeAspect="1"/>
          </p:cNvPicPr>
          <p:nvPr/>
        </p:nvPicPr>
        <p:blipFill>
          <a:blip r:embed="rId7" cstate="print"/>
          <a:stretch>
            <a:fillRect/>
          </a:stretch>
        </p:blipFill>
        <p:spPr>
          <a:xfrm>
            <a:off x="4419454" y="2684686"/>
            <a:ext cx="4095915" cy="2882265"/>
          </a:xfrm>
          <a:prstGeom prst="rect">
            <a:avLst/>
          </a:prstGeom>
          <a:ln w="76200">
            <a:solidFill>
              <a:schemeClr val="accent5">
                <a:lumMod val="75000"/>
              </a:schemeClr>
            </a:solidFill>
          </a:ln>
        </p:spPr>
      </p:pic>
      <p:sp>
        <p:nvSpPr>
          <p:cNvPr id="16" name=" 160"/>
          <p:cNvSpPr/>
          <p:nvPr/>
        </p:nvSpPr>
        <p:spPr>
          <a:xfrm>
            <a:off x="2475084" y="2828831"/>
            <a:ext cx="504190" cy="93599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 160"/>
          <p:cNvSpPr/>
          <p:nvPr/>
        </p:nvSpPr>
        <p:spPr>
          <a:xfrm rot="10800000" flipH="1">
            <a:off x="2422379" y="4834161"/>
            <a:ext cx="504190" cy="93599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右箭头 17"/>
          <p:cNvSpPr/>
          <p:nvPr/>
        </p:nvSpPr>
        <p:spPr>
          <a:xfrm>
            <a:off x="2480164" y="4124866"/>
            <a:ext cx="499110" cy="287655"/>
          </a:xfrm>
          <a:prstGeom prst="rightArrow">
            <a:avLst>
              <a:gd name="adj1" fmla="val 60706"/>
              <a:gd name="adj2" fmla="val 7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endParaRPr lang="zh-CN" altLang="en-US">
              <a:solidFill>
                <a:srgbClr val="FFFFFF"/>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10509"/>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四、测站管理系统</a:t>
            </a:r>
          </a:p>
        </p:txBody>
      </p:sp>
      <p:sp>
        <p:nvSpPr>
          <p:cNvPr id="12" name="文本框 11"/>
          <p:cNvSpPr txBox="1"/>
          <p:nvPr/>
        </p:nvSpPr>
        <p:spPr>
          <a:xfrm>
            <a:off x="363427" y="830037"/>
            <a:ext cx="8417146" cy="1737360"/>
          </a:xfrm>
          <a:prstGeom prst="rect">
            <a:avLst/>
          </a:prstGeom>
          <a:noFill/>
        </p:spPr>
        <p:txBody>
          <a:bodyPr wrap="square" rtlCol="0">
            <a:spAutoFit/>
          </a:bodyPr>
          <a:lstStyle/>
          <a:p>
            <a:pPr indent="457200">
              <a:lnSpc>
                <a:spcPct val="150000"/>
              </a:lnSpc>
            </a:pPr>
            <a:r>
              <a:rPr lang="zh-CN" altLang="en-US" sz="1800" dirty="0">
                <a:latin typeface="+mn-ea"/>
              </a:rPr>
              <a:t>提供对测站运行监控管理，</a:t>
            </a:r>
            <a:r>
              <a:rPr lang="zh-CN" altLang="zh-CN" sz="1800" dirty="0">
                <a:latin typeface="+mn-ea"/>
              </a:rPr>
              <a:t>对所有遥测站信息及状态进行监控；建设雨情、水情以及各种水情业务信息的质量监控子系统，协助管理人员及时掌握雨情、水情、墒情等遥测设备的运行状态，及时发现故障站和奇异信息；自动统计每日畅通率，生成遥测水位对比表等相关遥测管理用表；人工雨水墒情奇异信息统计报警。</a:t>
            </a:r>
          </a:p>
        </p:txBody>
      </p:sp>
      <p:graphicFrame>
        <p:nvGraphicFramePr>
          <p:cNvPr id="6" name="对象 5"/>
          <p:cNvGraphicFramePr>
            <a:graphicFrameLocks noChangeAspect="1"/>
          </p:cNvGraphicFramePr>
          <p:nvPr/>
        </p:nvGraphicFramePr>
        <p:xfrm>
          <a:off x="643841" y="2812761"/>
          <a:ext cx="7300913" cy="3402012"/>
        </p:xfrm>
        <a:graphic>
          <a:graphicData uri="http://schemas.openxmlformats.org/presentationml/2006/ole">
            <p:oleObj spid="_x0000_s19821" name="Visio" r:id="rId4" imgW="4138805" imgH="2302567" progId="">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2826"/>
            <a:ext cx="9144000" cy="118872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五、移动查询系统</a:t>
            </a:r>
          </a:p>
          <a:p>
            <a:endParaRPr lang="zh-CN" altLang="en-US" sz="3600" dirty="0">
              <a:solidFill>
                <a:schemeClr val="bg1"/>
              </a:solidFill>
              <a:latin typeface="隶书" panose="02010509060101010101" charset="-122"/>
              <a:ea typeface="隶书" panose="02010509060101010101" charset="-122"/>
            </a:endParaRPr>
          </a:p>
        </p:txBody>
      </p:sp>
      <p:sp>
        <p:nvSpPr>
          <p:cNvPr id="8" name="文本框 7"/>
          <p:cNvSpPr txBox="1"/>
          <p:nvPr/>
        </p:nvSpPr>
        <p:spPr>
          <a:xfrm>
            <a:off x="363427" y="830037"/>
            <a:ext cx="8417146" cy="507831"/>
          </a:xfrm>
          <a:prstGeom prst="rect">
            <a:avLst/>
          </a:prstGeom>
          <a:noFill/>
        </p:spPr>
        <p:txBody>
          <a:bodyPr wrap="square" rtlCol="0">
            <a:spAutoFit/>
          </a:bodyPr>
          <a:lstStyle/>
          <a:p>
            <a:pPr>
              <a:lnSpc>
                <a:spcPct val="150000"/>
              </a:lnSpc>
            </a:pPr>
            <a:r>
              <a:rPr lang="zh-CN" altLang="zh-CN" sz="1800" b="1" dirty="0"/>
              <a:t>基于</a:t>
            </a:r>
            <a:r>
              <a:rPr lang="en-US" altLang="zh-CN" sz="1800" b="1" dirty="0"/>
              <a:t>Android</a:t>
            </a:r>
            <a:r>
              <a:rPr lang="zh-CN" altLang="zh-CN" sz="1800" b="1" dirty="0"/>
              <a:t>和</a:t>
            </a:r>
            <a:r>
              <a:rPr lang="en-US" altLang="zh-CN" sz="1800" b="1" dirty="0"/>
              <a:t>IOS</a:t>
            </a:r>
            <a:r>
              <a:rPr lang="zh-CN" altLang="zh-CN" sz="1800" b="1" dirty="0"/>
              <a:t>的移动</a:t>
            </a:r>
            <a:r>
              <a:rPr lang="en-US" altLang="zh-CN" sz="1800" b="1" dirty="0"/>
              <a:t>APP</a:t>
            </a:r>
            <a:r>
              <a:rPr lang="zh-CN" altLang="zh-CN" sz="1800" dirty="0"/>
              <a:t>。</a:t>
            </a:r>
            <a:endParaRPr lang="en-US" altLang="zh-CN" sz="1800" dirty="0"/>
          </a:p>
        </p:txBody>
      </p:sp>
      <p:sp>
        <p:nvSpPr>
          <p:cNvPr id="6" name="文本框 5"/>
          <p:cNvSpPr txBox="1"/>
          <p:nvPr/>
        </p:nvSpPr>
        <p:spPr>
          <a:xfrm>
            <a:off x="412954" y="1337868"/>
            <a:ext cx="8252075" cy="1338828"/>
          </a:xfrm>
          <a:prstGeom prst="rect">
            <a:avLst/>
          </a:prstGeom>
          <a:noFill/>
        </p:spPr>
        <p:txBody>
          <a:bodyPr wrap="square" rtlCol="0">
            <a:spAutoFit/>
          </a:bodyPr>
          <a:lstStyle/>
          <a:p>
            <a:pPr marL="285750" indent="-285750">
              <a:lnSpc>
                <a:spcPct val="150000"/>
              </a:lnSpc>
              <a:buFont typeface="Wingdings" pitchFamily="2" charset="2"/>
              <a:buChar char="Ø"/>
            </a:pPr>
            <a:r>
              <a:rPr lang="zh-CN" altLang="zh-CN" sz="1800" dirty="0"/>
              <a:t>及时掌握水雨情、工情、灾情信息，监视天气形势和洪水情势的变化。</a:t>
            </a:r>
          </a:p>
          <a:p>
            <a:pPr marL="285750" indent="-285750">
              <a:lnSpc>
                <a:spcPct val="150000"/>
              </a:lnSpc>
              <a:buFont typeface="Wingdings" pitchFamily="2" charset="2"/>
              <a:buChar char="Ø"/>
            </a:pPr>
            <a:r>
              <a:rPr lang="zh-CN" altLang="zh-CN" sz="1800" dirty="0"/>
              <a:t>及时掌握江河暴雨预报、重要控制站的洪水预报和重点地区洪灾预测。</a:t>
            </a:r>
          </a:p>
          <a:p>
            <a:pPr>
              <a:lnSpc>
                <a:spcPct val="150000"/>
              </a:lnSpc>
            </a:pPr>
            <a:endParaRPr lang="zh-CN" altLang="en-US" sz="1800" dirty="0">
              <a:latin typeface="微软雅黑" pitchFamily="34" charset="-122"/>
              <a:ea typeface="微软雅黑" pitchFamily="34" charset="-122"/>
            </a:endParaRPr>
          </a:p>
        </p:txBody>
      </p:sp>
      <p:pic>
        <p:nvPicPr>
          <p:cNvPr id="7" name="图片 6" descr="E:\04 移动巡查系统\03 yd-2014年项目\03 长委防汛\05系统测试\手机端截图\menu.pngmenu"/>
          <p:cNvPicPr/>
          <p:nvPr/>
        </p:nvPicPr>
        <p:blipFill>
          <a:blip r:embed="rId3" cstate="email"/>
          <a:srcRect/>
          <a:stretch>
            <a:fillRect/>
          </a:stretch>
        </p:blipFill>
        <p:spPr bwMode="auto">
          <a:xfrm>
            <a:off x="738331" y="2676696"/>
            <a:ext cx="2057400" cy="3657600"/>
          </a:xfrm>
          <a:prstGeom prst="rect">
            <a:avLst/>
          </a:prstGeom>
          <a:noFill/>
          <a:ln>
            <a:noFill/>
          </a:ln>
        </p:spPr>
      </p:pic>
      <p:pic>
        <p:nvPicPr>
          <p:cNvPr id="14" name="图片 13"/>
          <p:cNvPicPr>
            <a:picLocks noChangeAspect="1"/>
          </p:cNvPicPr>
          <p:nvPr/>
        </p:nvPicPr>
        <p:blipFill>
          <a:blip r:embed="rId4" cstate="print"/>
          <a:stretch>
            <a:fillRect/>
          </a:stretch>
        </p:blipFill>
        <p:spPr>
          <a:xfrm>
            <a:off x="5926447" y="2607809"/>
            <a:ext cx="2547059" cy="3799704"/>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133788" y="2676696"/>
            <a:ext cx="2336846" cy="373081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412955" y="883952"/>
            <a:ext cx="8613058" cy="461665"/>
          </a:xfrm>
          <a:prstGeom prst="rect">
            <a:avLst/>
          </a:prstGeom>
        </p:spPr>
        <p:txBody>
          <a:bodyPr wrap="square">
            <a:spAutoFit/>
          </a:bodyPr>
          <a:lstStyle/>
          <a:p>
            <a:pPr marL="342900" lvl="4"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湖北、江西、重庆、广西河池</a:t>
            </a:r>
          </a:p>
        </p:txBody>
      </p:sp>
      <p:sp>
        <p:nvSpPr>
          <p:cNvPr id="5" name="文本框 4"/>
          <p:cNvSpPr txBox="1"/>
          <p:nvPr/>
        </p:nvSpPr>
        <p:spPr>
          <a:xfrm>
            <a:off x="202098" y="1379214"/>
            <a:ext cx="8941902" cy="1631216"/>
          </a:xfrm>
          <a:prstGeom prst="rect">
            <a:avLst/>
          </a:prstGeom>
          <a:noFill/>
        </p:spPr>
        <p:txBody>
          <a:bodyPr wrap="square" rtlCol="0">
            <a:spAutoFit/>
          </a:bodyPr>
          <a:lstStyle/>
          <a:p>
            <a:pPr indent="457200"/>
            <a:r>
              <a:rPr lang="zh-CN" altLang="en-US" dirty="0"/>
              <a:t>是一款一站式查询业务应用系统、综合办公系统、对外服务系统的手机端软件，</a:t>
            </a:r>
            <a:r>
              <a:rPr lang="zh-CN" altLang="zh-CN" dirty="0"/>
              <a:t>提供</a:t>
            </a:r>
            <a:r>
              <a:rPr lang="zh-CN" altLang="en-US" dirty="0"/>
              <a:t>雨情信息、江河水情、水库水情、水情专报、降雨分布、未来降雨、水质月报、水资源公报、墒情信息、卫星云图、气象信息、城市水文、业务平台等</a:t>
            </a:r>
            <a:r>
              <a:rPr lang="zh-CN" altLang="zh-CN" dirty="0"/>
              <a:t>的移动查询功能</a:t>
            </a:r>
            <a:r>
              <a:rPr lang="zh-CN" altLang="en-US" dirty="0"/>
              <a:t>。为用户提供及时便捷的查询服务，为领导决策提供有力依据。</a:t>
            </a:r>
            <a:endParaRPr lang="zh-CN" altLang="en-US" b="1" kern="0" dirty="0">
              <a:solidFill>
                <a:schemeClr val="tx2"/>
              </a:solidFill>
              <a:ea typeface="黑体" pitchFamily="49" charset="-122"/>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6"/>
          <p:cNvSpPr>
            <a:spLocks noChangeArrowheads="1"/>
          </p:cNvSpPr>
          <p:nvPr/>
        </p:nvSpPr>
        <p:spPr bwMode="auto">
          <a:xfrm>
            <a:off x="0" y="90297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6"/>
          <p:cNvSpPr>
            <a:spLocks noChangeArrowheads="1"/>
          </p:cNvSpPr>
          <p:nvPr/>
        </p:nvSpPr>
        <p:spPr bwMode="auto">
          <a:xfrm>
            <a:off x="1443037" y="883952"/>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7"/>
          <p:cNvSpPr>
            <a:spLocks noChangeArrowheads="1"/>
          </p:cNvSpPr>
          <p:nvPr/>
        </p:nvSpPr>
        <p:spPr bwMode="auto">
          <a:xfrm>
            <a:off x="1443037" y="991365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8"/>
          <p:cNvSpPr>
            <a:spLocks noChangeArrowheads="1"/>
          </p:cNvSpPr>
          <p:nvPr/>
        </p:nvSpPr>
        <p:spPr bwMode="auto">
          <a:xfrm>
            <a:off x="1443037" y="1562865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74" name="Picture 2" descr="F:\work\新建文件夹\图片及文字\S60301-12392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49500" y="3165878"/>
            <a:ext cx="1822500" cy="32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00836" y="3165878"/>
            <a:ext cx="1822500" cy="32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矩形 13"/>
          <p:cNvSpPr/>
          <p:nvPr/>
        </p:nvSpPr>
        <p:spPr>
          <a:xfrm>
            <a:off x="0" y="29496"/>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五、移动查询系统</a:t>
            </a:r>
          </a:p>
        </p:txBody>
      </p:sp>
      <p:pic>
        <p:nvPicPr>
          <p:cNvPr id="15" name="图片 14" descr="E:\04 移动巡查系统\03 yd-2014年项目\03 长委防汛\05系统测试\手机端截图\menu.pngmenu"/>
          <p:cNvPicPr/>
          <p:nvPr/>
        </p:nvPicPr>
        <p:blipFill>
          <a:blip r:embed="rId5" cstate="email"/>
          <a:srcRect/>
          <a:stretch>
            <a:fillRect/>
          </a:stretch>
        </p:blipFill>
        <p:spPr bwMode="auto">
          <a:xfrm>
            <a:off x="463566" y="3101325"/>
            <a:ext cx="2057400" cy="3375145"/>
          </a:xfrm>
          <a:prstGeom prst="rect">
            <a:avLst/>
          </a:prstGeom>
          <a:noFill/>
          <a:ln>
            <a:noFill/>
          </a:ln>
        </p:spPr>
      </p:pic>
      <p:pic>
        <p:nvPicPr>
          <p:cNvPr id="16" name="图片 15"/>
          <p:cNvPicPr/>
          <p:nvPr/>
        </p:nvPicPr>
        <p:blipFill>
          <a:blip r:embed="rId6" cstate="email"/>
          <a:srcRect t="4431"/>
          <a:stretch>
            <a:fillRect/>
          </a:stretch>
        </p:blipFill>
        <p:spPr bwMode="auto">
          <a:xfrm>
            <a:off x="6994438" y="3165878"/>
            <a:ext cx="2031575" cy="33105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409732" y="1397000"/>
          <a:ext cx="980856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p:cNvSpPr txBox="1"/>
          <p:nvPr/>
        </p:nvSpPr>
        <p:spPr>
          <a:xfrm>
            <a:off x="449826" y="943381"/>
            <a:ext cx="8244348" cy="3000821"/>
          </a:xfrm>
          <a:prstGeom prst="rect">
            <a:avLst/>
          </a:prstGeom>
          <a:noFill/>
        </p:spPr>
        <p:txBody>
          <a:bodyPr wrap="square" rtlCol="0">
            <a:spAutoFit/>
          </a:bodyPr>
          <a:lstStyle/>
          <a:p>
            <a:pPr indent="457200">
              <a:lnSpc>
                <a:spcPct val="150000"/>
              </a:lnSpc>
            </a:pPr>
            <a:r>
              <a:rPr lang="zh-CN" altLang="en-US" sz="1800" dirty="0">
                <a:solidFill>
                  <a:srgbClr val="FF0000"/>
                </a:solidFill>
              </a:rPr>
              <a:t>国家山洪灾害模拟分析及信息发布服务系统：</a:t>
            </a:r>
            <a:r>
              <a:rPr lang="zh-CN" altLang="zh-CN" sz="1800" dirty="0"/>
              <a:t>在高性能计算集群</a:t>
            </a:r>
            <a:r>
              <a:rPr lang="zh-CN" altLang="en-US" sz="1800" dirty="0"/>
              <a:t>（</a:t>
            </a:r>
            <a:r>
              <a:rPr lang="en-US" altLang="zh-CN" sz="1800" dirty="0"/>
              <a:t>64</a:t>
            </a:r>
            <a:r>
              <a:rPr lang="zh-CN" altLang="en-US" sz="1800" dirty="0"/>
              <a:t>节点）</a:t>
            </a:r>
            <a:r>
              <a:rPr lang="zh-CN" altLang="zh-CN" sz="1800" dirty="0"/>
              <a:t>上，建立流域并行分布式水文模型，进行全国山丘区</a:t>
            </a:r>
            <a:r>
              <a:rPr lang="zh-CN" altLang="en-US" sz="1800" dirty="0"/>
              <a:t>小流域（</a:t>
            </a:r>
            <a:r>
              <a:rPr lang="en-US" altLang="zh-CN" sz="1800" dirty="0"/>
              <a:t>53</a:t>
            </a:r>
            <a:r>
              <a:rPr lang="zh-CN" altLang="en-US" sz="1800" dirty="0"/>
              <a:t>万多个）</a:t>
            </a:r>
            <a:r>
              <a:rPr lang="zh-CN" altLang="zh-CN" sz="1800" dirty="0"/>
              <a:t>暴雨洪水的实时连续模拟计算，实现全国山丘区洪水预报、山洪灾害预警分析及灾害风险评估。</a:t>
            </a:r>
          </a:p>
          <a:p>
            <a:pPr indent="457200">
              <a:lnSpc>
                <a:spcPct val="150000"/>
              </a:lnSpc>
            </a:pPr>
            <a:endParaRPr lang="en-US" altLang="zh-CN" sz="1800" dirty="0"/>
          </a:p>
          <a:p>
            <a:pPr indent="457200">
              <a:lnSpc>
                <a:spcPct val="150000"/>
              </a:lnSpc>
            </a:pPr>
            <a:endParaRPr lang="zh-CN" altLang="zh-CN" sz="1800" dirty="0"/>
          </a:p>
          <a:p>
            <a:pPr indent="457200">
              <a:lnSpc>
                <a:spcPct val="150000"/>
              </a:lnSpc>
            </a:pPr>
            <a:endParaRPr lang="zh-CN" altLang="en-US" sz="1800" dirty="0">
              <a:latin typeface="微软雅黑" pitchFamily="34" charset="-122"/>
              <a:ea typeface="微软雅黑" pitchFamily="34" charset="-122"/>
            </a:endParaRPr>
          </a:p>
        </p:txBody>
      </p:sp>
      <p:pic>
        <p:nvPicPr>
          <p:cNvPr id="8" name="图片 5" descr="水科院网络拓扑图"/>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6477" y="3944202"/>
            <a:ext cx="2221063" cy="167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8" descr="E:\000-IWHR Projects\14-全国山洪灾害防治\20-国家山洪灾害平台建设\11-国家山洪灾害模拟及服务平台\00-系统流程设计\02-总体框架图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42537" y="3347722"/>
            <a:ext cx="2929188" cy="2864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878790" y="3323512"/>
            <a:ext cx="3265210" cy="2889020"/>
          </a:xfrm>
          <a:prstGeom prst="rect">
            <a:avLst/>
          </a:prstGeom>
        </p:spPr>
      </p:pic>
      <p:sp>
        <p:nvSpPr>
          <p:cNvPr id="9" name="矩形 8"/>
          <p:cNvSpPr/>
          <p:nvPr/>
        </p:nvSpPr>
        <p:spPr>
          <a:xfrm>
            <a:off x="0" y="20085"/>
            <a:ext cx="9144000" cy="118872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1</a:t>
            </a:r>
            <a:r>
              <a:rPr lang="zh-CN" altLang="en-US" sz="3600" dirty="0">
                <a:solidFill>
                  <a:schemeClr val="bg1"/>
                </a:solidFill>
                <a:latin typeface="隶书" panose="02010509060101010101" charset="-122"/>
                <a:ea typeface="隶书" panose="02010509060101010101" charset="-122"/>
              </a:rPr>
              <a:t>、国家级山洪灾害防治平台</a:t>
            </a:r>
          </a:p>
          <a:p>
            <a:endParaRPr lang="zh-CN" altLang="en-US" sz="3600" dirty="0">
              <a:solidFill>
                <a:schemeClr val="bg1"/>
              </a:solidFill>
              <a:latin typeface="隶书" panose="02010509060101010101" charset="-122"/>
              <a:ea typeface="隶书" panose="0201050906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412955" y="883952"/>
            <a:ext cx="8613058" cy="904863"/>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江西省山洪灾害防治监测预警信息综合服务平台</a:t>
            </a:r>
          </a:p>
          <a:p>
            <a:pPr marL="342900" indent="-342900">
              <a:spcBef>
                <a:spcPct val="20000"/>
              </a:spcBef>
              <a:buClr>
                <a:schemeClr val="folHlink"/>
              </a:buClr>
              <a:buFont typeface="Wingdings" pitchFamily="2" charset="2"/>
              <a:buChar char="v"/>
              <a:defRPr/>
            </a:pPr>
            <a:endParaRPr lang="zh-CN" altLang="en-US" sz="2400" b="1" kern="0" dirty="0">
              <a:solidFill>
                <a:schemeClr val="tx2"/>
              </a:solidFill>
              <a:ea typeface="黑体" pitchFamily="49" charset="-122"/>
            </a:endParaRPr>
          </a:p>
        </p:txBody>
      </p:sp>
      <p:sp>
        <p:nvSpPr>
          <p:cNvPr id="7" name="文本框 6"/>
          <p:cNvSpPr txBox="1"/>
          <p:nvPr/>
        </p:nvSpPr>
        <p:spPr>
          <a:xfrm>
            <a:off x="6203851" y="1451617"/>
            <a:ext cx="2880185" cy="5190490"/>
          </a:xfrm>
          <a:prstGeom prst="rect">
            <a:avLst/>
          </a:prstGeom>
          <a:noFill/>
        </p:spPr>
        <p:txBody>
          <a:bodyPr wrap="square" rtlCol="0">
            <a:spAutoFit/>
          </a:bodyPr>
          <a:lstStyle/>
          <a:p>
            <a:pPr>
              <a:lnSpc>
                <a:spcPct val="120000"/>
              </a:lnSpc>
            </a:pPr>
            <a:r>
              <a:rPr lang="en-US" altLang="zh-CN" sz="1800" dirty="0"/>
              <a:t>       </a:t>
            </a:r>
            <a:r>
              <a:rPr lang="zh-CN" altLang="zh-CN" sz="1800" dirty="0"/>
              <a:t>通过对数据资源的梳理与统一布局，实现数据的统一管理；采用分级分块权限管理和独立展现、搭建水利内部云架构的江西省山洪灾害监测预警信息综合服务平台，使其成为江西省防汛抗旱管理工作的业务平台。通过对省级平台的统一建设，保证省、市、县各级防汛指挥部门形成分工明晰、相互联动、相互支撑的整体。</a:t>
            </a:r>
          </a:p>
          <a:p>
            <a:pPr indent="457200">
              <a:lnSpc>
                <a:spcPct val="150000"/>
              </a:lnSpc>
            </a:pPr>
            <a:endParaRPr lang="zh-CN" altLang="zh-CN" sz="1800" dirty="0"/>
          </a:p>
          <a:p>
            <a:pPr indent="457200">
              <a:lnSpc>
                <a:spcPct val="150000"/>
              </a:lnSpc>
            </a:pPr>
            <a:endParaRPr lang="zh-CN" altLang="en-US" sz="1800" dirty="0">
              <a:latin typeface="微软雅黑" pitchFamily="34" charset="-122"/>
              <a:ea typeface="微软雅黑" pitchFamily="34" charset="-122"/>
            </a:endParaRPr>
          </a:p>
        </p:txBody>
      </p:sp>
      <p:sp>
        <p:nvSpPr>
          <p:cNvPr id="2" name="Rectangle 2"/>
          <p:cNvSpPr>
            <a:spLocks noChangeArrowheads="1"/>
          </p:cNvSpPr>
          <p:nvPr/>
        </p:nvSpPr>
        <p:spPr bwMode="auto">
          <a:xfrm>
            <a:off x="611465" y="159056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54931" y="1590569"/>
          <a:ext cx="5749666" cy="5063449"/>
        </p:xfrm>
        <a:graphic>
          <a:graphicData uri="http://schemas.openxmlformats.org/presentationml/2006/ole">
            <p:oleObj spid="_x0000_s22756" name="Visio" r:id="rId4" imgW="11833830" imgH="10421217" progId="">
              <p:embed/>
            </p:oleObj>
          </a:graphicData>
        </a:graphic>
      </p:graphicFrame>
      <p:sp>
        <p:nvSpPr>
          <p:cNvPr id="8" name="矩形 7"/>
          <p:cNvSpPr/>
          <p:nvPr/>
        </p:nvSpPr>
        <p:spPr>
          <a:xfrm>
            <a:off x="-59964" y="81280"/>
            <a:ext cx="9144000" cy="944880"/>
          </a:xfrm>
          <a:prstGeom prst="rect">
            <a:avLst/>
          </a:prstGeom>
        </p:spPr>
        <p:txBody>
          <a:bodyPr wrap="square">
            <a:spAutoFit/>
          </a:bodyPr>
          <a:lstStyle/>
          <a:p>
            <a:r>
              <a:rPr lang="en-US" altLang="zh-CN" sz="2800" dirty="0">
                <a:solidFill>
                  <a:schemeClr val="bg1"/>
                </a:solidFill>
                <a:latin typeface="隶书" panose="02010509060101010101" charset="-122"/>
                <a:ea typeface="隶书" panose="02010509060101010101" charset="-122"/>
              </a:rPr>
              <a:t>2</a:t>
            </a:r>
            <a:r>
              <a:rPr lang="zh-CN" altLang="en-US" sz="2800" dirty="0">
                <a:solidFill>
                  <a:schemeClr val="bg1"/>
                </a:solidFill>
                <a:latin typeface="隶书" panose="02010509060101010101" charset="-122"/>
                <a:ea typeface="隶书" panose="02010509060101010101" charset="-122"/>
              </a:rPr>
              <a:t>、江西省山洪灾害防治监测预警信息综合服务平台</a:t>
            </a:r>
          </a:p>
          <a:p>
            <a:endParaRPr lang="zh-CN" altLang="en-US" sz="2800" dirty="0">
              <a:solidFill>
                <a:schemeClr val="bg1"/>
              </a:solidFill>
              <a:latin typeface="隶书" panose="02010509060101010101" charset="-122"/>
              <a:ea typeface="隶书" panose="0201050906010101010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409732" y="1397000"/>
          <a:ext cx="980856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9496"/>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公司概况</a:t>
            </a:r>
          </a:p>
        </p:txBody>
      </p:sp>
      <p:sp>
        <p:nvSpPr>
          <p:cNvPr id="5" name="矩形 4"/>
          <p:cNvSpPr/>
          <p:nvPr/>
        </p:nvSpPr>
        <p:spPr>
          <a:xfrm>
            <a:off x="412955" y="883952"/>
            <a:ext cx="8613058" cy="483235"/>
          </a:xfrm>
          <a:prstGeom prst="rect">
            <a:avLst/>
          </a:prstGeom>
          <a:noFill/>
          <a:ln>
            <a:noFill/>
          </a:ln>
          <a:extLst>
            <a:ext uri="{909E8E84-426E-40DD-AFC4-6F175D3DCCD1}">
              <a14:hiddenFill xmlns:a14="http://schemas.microsoft.com/office/drawing/2010/main" xmlns="">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spcBef>
                <a:spcPct val="20000"/>
              </a:spcBef>
              <a:buClr>
                <a:schemeClr val="folHlink"/>
              </a:buClr>
              <a:buFont typeface="Wingdings" pitchFamily="2" charset="2"/>
              <a:buChar char="v"/>
              <a:defRPr/>
            </a:pPr>
            <a:r>
              <a:rPr lang="zh-CN" altLang="en-US" sz="2400" kern="0" dirty="0">
                <a:solidFill>
                  <a:schemeClr val="accent2">
                    <a:lumMod val="75000"/>
                  </a:schemeClr>
                </a:solidFill>
                <a:effectLst>
                  <a:outerShdw blurRad="38100" dist="19050" dir="2700000" algn="tl" rotWithShape="0">
                    <a:schemeClr val="dk1">
                      <a:alpha val="40000"/>
                    </a:schemeClr>
                  </a:outerShdw>
                </a:effectLst>
                <a:latin typeface="微软雅黑" pitchFamily="34" charset="-122"/>
                <a:ea typeface="微软雅黑" pitchFamily="34" charset="-122"/>
              </a:rPr>
              <a:t>人员组成</a:t>
            </a:r>
          </a:p>
        </p:txBody>
      </p:sp>
      <p:sp>
        <p:nvSpPr>
          <p:cNvPr id="14" name="TextBox 106"/>
          <p:cNvSpPr txBox="1">
            <a:spLocks noChangeArrowheads="1"/>
          </p:cNvSpPr>
          <p:nvPr/>
        </p:nvSpPr>
        <p:spPr bwMode="auto">
          <a:xfrm>
            <a:off x="1144998" y="1627460"/>
            <a:ext cx="6105158" cy="417830"/>
          </a:xfrm>
          <a:prstGeom prst="rect">
            <a:avLst/>
          </a:prstGeom>
          <a:noFill/>
          <a:ln w="9525">
            <a:noFill/>
            <a:miter lim="800000"/>
          </a:ln>
        </p:spPr>
        <p:txBody>
          <a:bodyPr wrap="square">
            <a:spAutoFit/>
          </a:bodyPr>
          <a:lstStyle/>
          <a:p>
            <a:r>
              <a:rPr lang="zh-CN" altLang="en-US" dirty="0">
                <a:latin typeface="微软雅黑" pitchFamily="34" charset="-122"/>
                <a:ea typeface="微软雅黑" pitchFamily="34" charset="-122"/>
              </a:rPr>
              <a:t>公司现有员工</a:t>
            </a:r>
            <a:r>
              <a:rPr lang="en-US" altLang="zh-CN" dirty="0">
                <a:latin typeface="微软雅黑" pitchFamily="34" charset="-122"/>
                <a:ea typeface="微软雅黑" pitchFamily="34" charset="-122"/>
              </a:rPr>
              <a:t>140</a:t>
            </a:r>
            <a:r>
              <a:rPr lang="zh-CN" altLang="en-US" dirty="0">
                <a:latin typeface="微软雅黑" pitchFamily="34" charset="-122"/>
                <a:ea typeface="微软雅黑" pitchFamily="34" charset="-122"/>
              </a:rPr>
              <a:t>多人，研发人员占到</a:t>
            </a:r>
            <a:r>
              <a:rPr lang="en-US" altLang="zh-CN" dirty="0">
                <a:latin typeface="微软雅黑" pitchFamily="34" charset="-122"/>
                <a:ea typeface="微软雅黑" pitchFamily="34" charset="-122"/>
              </a:rPr>
              <a:t>60%</a:t>
            </a:r>
            <a:r>
              <a:rPr lang="zh-CN" altLang="en-US" dirty="0">
                <a:latin typeface="微软雅黑" pitchFamily="34" charset="-122"/>
                <a:ea typeface="微软雅黑" pitchFamily="34" charset="-122"/>
              </a:rPr>
              <a:t>以上</a:t>
            </a:r>
          </a:p>
        </p:txBody>
      </p:sp>
      <p:grpSp>
        <p:nvGrpSpPr>
          <p:cNvPr id="16" name="组合 134"/>
          <p:cNvGrpSpPr/>
          <p:nvPr/>
        </p:nvGrpSpPr>
        <p:grpSpPr bwMode="auto">
          <a:xfrm>
            <a:off x="5546926" y="2636256"/>
            <a:ext cx="2538412" cy="3574099"/>
            <a:chOff x="1493181" y="1640827"/>
            <a:chExt cx="2538515" cy="3574123"/>
          </a:xfrm>
        </p:grpSpPr>
        <p:sp>
          <p:nvSpPr>
            <p:cNvPr id="17" name="Rectangle 13"/>
            <p:cNvSpPr>
              <a:spLocks noChangeArrowheads="1"/>
            </p:cNvSpPr>
            <p:nvPr/>
          </p:nvSpPr>
          <p:spPr bwMode="gray">
            <a:xfrm>
              <a:off x="1568534" y="2436988"/>
              <a:ext cx="2462717" cy="2777962"/>
            </a:xfrm>
            <a:prstGeom prst="rect">
              <a:avLst/>
            </a:prstGeom>
            <a:noFill/>
            <a:ln w="38100" cap="rnd" algn="ctr">
              <a:solidFill>
                <a:schemeClr val="bg2"/>
              </a:solidFill>
              <a:prstDash val="sysDot"/>
              <a:miter lim="800000"/>
            </a:ln>
          </p:spPr>
          <p:txBody>
            <a:bodyPr wrap="none" anchor="ctr"/>
            <a:lstStyle/>
            <a:p>
              <a:endParaRPr lang="zh-CN" altLang="en-US"/>
            </a:p>
          </p:txBody>
        </p:sp>
        <p:sp>
          <p:nvSpPr>
            <p:cNvPr id="18" name="Rectangle 14"/>
            <p:cNvSpPr>
              <a:spLocks noChangeArrowheads="1"/>
            </p:cNvSpPr>
            <p:nvPr/>
          </p:nvSpPr>
          <p:spPr bwMode="gray">
            <a:xfrm>
              <a:off x="1635861" y="2468103"/>
              <a:ext cx="2214655" cy="1723561"/>
            </a:xfrm>
            <a:prstGeom prst="rect">
              <a:avLst/>
            </a:prstGeom>
            <a:noFill/>
            <a:ln w="9525" algn="ctr">
              <a:noFill/>
              <a:miter lim="800000"/>
            </a:ln>
          </p:spPr>
          <p:txBody>
            <a:bodyPr wrap="square">
              <a:spAutoFit/>
            </a:bodyPr>
            <a:lstStyle/>
            <a:p>
              <a:pPr marL="171450" indent="-171450">
                <a:lnSpc>
                  <a:spcPct val="110000"/>
                </a:lnSpc>
              </a:pPr>
              <a:r>
                <a:rPr lang="en-US" altLang="zh-CN" sz="2000" dirty="0">
                  <a:solidFill>
                    <a:srgbClr val="000000"/>
                  </a:solidFill>
                </a:rPr>
                <a:t>1.</a:t>
              </a:r>
              <a:r>
                <a:rPr lang="zh-CN" altLang="en-US" sz="2000" dirty="0">
                  <a:solidFill>
                    <a:srgbClr val="000000"/>
                  </a:solidFill>
                  <a:latin typeface="微软雅黑" pitchFamily="34" charset="-122"/>
                  <a:ea typeface="微软雅黑" pitchFamily="34" charset="-122"/>
                </a:rPr>
                <a:t>本科学历及以上人员</a:t>
              </a:r>
              <a:r>
                <a:rPr lang="en-US" altLang="zh-CN" sz="2000" dirty="0">
                  <a:solidFill>
                    <a:srgbClr val="000000"/>
                  </a:solidFill>
                  <a:latin typeface="微软雅黑" pitchFamily="34" charset="-122"/>
                  <a:ea typeface="微软雅黑" pitchFamily="34" charset="-122"/>
                </a:rPr>
                <a:t>95%</a:t>
              </a:r>
              <a:r>
                <a:rPr lang="zh-CN" altLang="en-US" sz="2000" dirty="0">
                  <a:solidFill>
                    <a:srgbClr val="000000"/>
                  </a:solidFill>
                  <a:latin typeface="微软雅黑" pitchFamily="34" charset="-122"/>
                  <a:ea typeface="微软雅黑" pitchFamily="34" charset="-122"/>
                </a:rPr>
                <a:t>以上</a:t>
              </a:r>
              <a:endParaRPr lang="en-US" altLang="zh-CN" sz="2000" dirty="0">
                <a:solidFill>
                  <a:srgbClr val="000000"/>
                </a:solidFill>
                <a:latin typeface="微软雅黑" pitchFamily="34" charset="-122"/>
                <a:ea typeface="微软雅黑" pitchFamily="34" charset="-122"/>
              </a:endParaRPr>
            </a:p>
            <a:p>
              <a:pPr marL="171450" indent="-171450">
                <a:lnSpc>
                  <a:spcPct val="110000"/>
                </a:lnSpc>
              </a:pPr>
              <a:endParaRPr lang="en-US" altLang="zh-CN" sz="2000" dirty="0">
                <a:solidFill>
                  <a:srgbClr val="000000"/>
                </a:solidFill>
                <a:latin typeface="微软雅黑" pitchFamily="34" charset="-122"/>
                <a:ea typeface="微软雅黑" pitchFamily="34" charset="-122"/>
              </a:endParaRPr>
            </a:p>
            <a:p>
              <a:pPr marL="171450" indent="-171450"/>
              <a:r>
                <a:rPr lang="en-US" altLang="zh-CN" sz="2000" dirty="0">
                  <a:solidFill>
                    <a:srgbClr val="000000"/>
                  </a:solidFill>
                </a:rPr>
                <a:t>2.</a:t>
              </a:r>
              <a:r>
                <a:rPr lang="zh-CN" altLang="en-US" sz="2000" dirty="0">
                  <a:solidFill>
                    <a:srgbClr val="000000"/>
                  </a:solidFill>
                  <a:latin typeface="微软雅黑" pitchFamily="34" charset="-122"/>
                  <a:ea typeface="微软雅黑" pitchFamily="34" charset="-122"/>
                </a:rPr>
                <a:t>其中各类项目经理总人数</a:t>
              </a:r>
              <a:r>
                <a:rPr lang="en-US" altLang="zh-CN" sz="2000" dirty="0">
                  <a:solidFill>
                    <a:srgbClr val="000000"/>
                  </a:solidFill>
                  <a:latin typeface="微软雅黑" pitchFamily="34" charset="-122"/>
                  <a:ea typeface="微软雅黑" pitchFamily="34" charset="-122"/>
                </a:rPr>
                <a:t>25</a:t>
              </a:r>
              <a:r>
                <a:rPr lang="zh-CN" altLang="en-US" sz="2000" dirty="0">
                  <a:solidFill>
                    <a:srgbClr val="000000"/>
                  </a:solidFill>
                  <a:latin typeface="微软雅黑" pitchFamily="34" charset="-122"/>
                  <a:ea typeface="微软雅黑" pitchFamily="34" charset="-122"/>
                </a:rPr>
                <a:t>人</a:t>
              </a:r>
              <a:endParaRPr lang="en-US" altLang="zh-CN" sz="2000" dirty="0">
                <a:solidFill>
                  <a:srgbClr val="000000"/>
                </a:solidFill>
                <a:latin typeface="微软雅黑" pitchFamily="34" charset="-122"/>
                <a:ea typeface="微软雅黑" pitchFamily="34" charset="-122"/>
              </a:endParaRPr>
            </a:p>
          </p:txBody>
        </p:sp>
        <p:sp>
          <p:nvSpPr>
            <p:cNvPr id="19" name="AutoShape 15"/>
            <p:cNvSpPr>
              <a:spLocks noChangeArrowheads="1"/>
            </p:cNvSpPr>
            <p:nvPr/>
          </p:nvSpPr>
          <p:spPr bwMode="gray">
            <a:xfrm>
              <a:off x="1493181" y="1640827"/>
              <a:ext cx="2538515" cy="533404"/>
            </a:xfrm>
            <a:prstGeom prst="roundRect">
              <a:avLst>
                <a:gd name="adj" fmla="val 0"/>
              </a:avLst>
            </a:prstGeom>
            <a:gradFill rotWithShape="1">
              <a:gsLst>
                <a:gs pos="0">
                  <a:schemeClr val="accent1"/>
                </a:gs>
                <a:gs pos="100000">
                  <a:schemeClr val="accent1">
                    <a:gamma/>
                    <a:tint val="40000"/>
                    <a:invGamma/>
                  </a:schemeClr>
                </a:gs>
              </a:gsLst>
              <a:lin ang="5400000" scaled="1"/>
            </a:gradFill>
            <a:ln w="19050">
              <a:solidFill>
                <a:schemeClr val="bg1"/>
              </a:solidFill>
              <a:round/>
            </a:ln>
            <a:effectLst>
              <a:outerShdw dist="53882" dir="2700000" algn="ctr" rotWithShape="0">
                <a:srgbClr val="292929">
                  <a:alpha val="50000"/>
                </a:srgbClr>
              </a:outerShdw>
            </a:effectLst>
          </p:spPr>
          <p:txBody>
            <a:bodyPr wrap="none" anchor="ctr"/>
            <a:lstStyle/>
            <a:p>
              <a:endParaRPr lang="zh-CN" altLang="en-US">
                <a:latin typeface="Arial" pitchFamily="34" charset="0"/>
              </a:endParaRPr>
            </a:p>
          </p:txBody>
        </p:sp>
        <p:sp>
          <p:nvSpPr>
            <p:cNvPr id="20" name="Rectangle 16"/>
            <p:cNvSpPr>
              <a:spLocks noChangeArrowheads="1"/>
            </p:cNvSpPr>
            <p:nvPr/>
          </p:nvSpPr>
          <p:spPr bwMode="gray">
            <a:xfrm>
              <a:off x="1635861" y="1729274"/>
              <a:ext cx="2286212" cy="338554"/>
            </a:xfrm>
            <a:prstGeom prst="rect">
              <a:avLst/>
            </a:prstGeom>
            <a:noFill/>
            <a:ln w="9525" algn="ctr">
              <a:noFill/>
              <a:miter lim="800000"/>
            </a:ln>
          </p:spPr>
          <p:txBody>
            <a:bodyPr>
              <a:spAutoFit/>
            </a:bodyPr>
            <a:lstStyle/>
            <a:p>
              <a:pPr algn="ctr"/>
              <a:r>
                <a:rPr lang="zh-CN" altLang="en-US" sz="1600" b="1" dirty="0">
                  <a:solidFill>
                    <a:srgbClr val="1C1C1C"/>
                  </a:solidFill>
                  <a:latin typeface="微软雅黑" pitchFamily="34" charset="-122"/>
                  <a:ea typeface="微软雅黑" pitchFamily="34" charset="-122"/>
                </a:rPr>
                <a:t>人员组成</a:t>
              </a:r>
              <a:endParaRPr lang="en-US" altLang="zh-CN" sz="1600" b="1" dirty="0">
                <a:solidFill>
                  <a:srgbClr val="1C1C1C"/>
                </a:solidFill>
                <a:latin typeface="微软雅黑" pitchFamily="34" charset="-122"/>
                <a:ea typeface="微软雅黑" pitchFamily="34" charset="-122"/>
              </a:endParaRPr>
            </a:p>
          </p:txBody>
        </p:sp>
      </p:grpSp>
      <p:graphicFrame>
        <p:nvGraphicFramePr>
          <p:cNvPr id="21" name="图表 20"/>
          <p:cNvGraphicFramePr/>
          <p:nvPr/>
        </p:nvGraphicFramePr>
        <p:xfrm>
          <a:off x="1317439" y="2522592"/>
          <a:ext cx="3731343" cy="28659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0" y="29496"/>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水资源管理</a:t>
            </a:r>
          </a:p>
        </p:txBody>
      </p:sp>
      <p:sp>
        <p:nvSpPr>
          <p:cNvPr id="13" name="Rectangle 2"/>
          <p:cNvSpPr>
            <a:spLocks noChangeArrowheads="1"/>
          </p:cNvSpPr>
          <p:nvPr/>
        </p:nvSpPr>
        <p:spPr bwMode="auto">
          <a:xfrm>
            <a:off x="868640" y="191918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矩形 15"/>
          <p:cNvSpPr/>
          <p:nvPr/>
        </p:nvSpPr>
        <p:spPr>
          <a:xfrm>
            <a:off x="412955" y="883952"/>
            <a:ext cx="8613058" cy="46166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国家水资源监控能力建设项目</a:t>
            </a:r>
          </a:p>
        </p:txBody>
      </p:sp>
      <p:graphicFrame>
        <p:nvGraphicFramePr>
          <p:cNvPr id="7" name="对象 6"/>
          <p:cNvGraphicFramePr>
            <a:graphicFrameLocks noChangeAspect="1"/>
          </p:cNvGraphicFramePr>
          <p:nvPr/>
        </p:nvGraphicFramePr>
        <p:xfrm>
          <a:off x="805814" y="1444599"/>
          <a:ext cx="5278201" cy="4991340"/>
        </p:xfrm>
        <a:graphic>
          <a:graphicData uri="http://schemas.openxmlformats.org/presentationml/2006/ole">
            <p:oleObj spid="_x0000_s23587" name="Visio" r:id="rId3" imgW="11804377" imgH="11176272" progId="">
              <p:embed/>
            </p:oleObj>
          </a:graphicData>
        </a:graphic>
      </p:graphicFrame>
      <p:sp>
        <p:nvSpPr>
          <p:cNvPr id="10" name="矩形 9"/>
          <p:cNvSpPr/>
          <p:nvPr/>
        </p:nvSpPr>
        <p:spPr>
          <a:xfrm>
            <a:off x="6065996" y="764704"/>
            <a:ext cx="2892200" cy="5632311"/>
          </a:xfrm>
          <a:prstGeom prst="rect">
            <a:avLst/>
          </a:prstGeom>
        </p:spPr>
        <p:txBody>
          <a:bodyPr wrap="square">
            <a:spAutoFit/>
          </a:bodyPr>
          <a:lstStyle/>
          <a:p>
            <a:pPr>
              <a:lnSpc>
                <a:spcPts val="3000"/>
              </a:lnSpc>
            </a:pPr>
            <a:r>
              <a:rPr lang="en-US" altLang="zh-CN" sz="1600" b="1" dirty="0">
                <a:latin typeface="微软雅黑" pitchFamily="34" charset="-122"/>
                <a:ea typeface="Heiti TC Light"/>
                <a:cs typeface="宋体" pitchFamily="2" charset="-122"/>
              </a:rPr>
              <a:t>1</a:t>
            </a:r>
            <a:r>
              <a:rPr lang="zh-CN" altLang="en-US" sz="1600" b="1" dirty="0">
                <a:latin typeface="微软雅黑" pitchFamily="34" charset="-122"/>
                <a:ea typeface="微软雅黑" pitchFamily="34" charset="-122"/>
                <a:cs typeface="宋体" pitchFamily="2" charset="-122"/>
              </a:rPr>
              <a:t>）业务应用层 </a:t>
            </a:r>
            <a:endParaRPr lang="en-US" altLang="zh-CN" sz="1600" b="1" dirty="0">
              <a:latin typeface="微软雅黑" pitchFamily="34" charset="-122"/>
              <a:ea typeface="Heiti TC Light"/>
              <a:cs typeface="宋体" pitchFamily="2" charset="-122"/>
            </a:endParaRPr>
          </a:p>
          <a:p>
            <a:pPr>
              <a:lnSpc>
                <a:spcPts val="3000"/>
              </a:lnSpc>
            </a:pPr>
            <a:r>
              <a:rPr lang="zh-CN" altLang="en-US" sz="1600" dirty="0">
                <a:latin typeface="仿宋_GB2312"/>
                <a:cs typeface="宋体" pitchFamily="2" charset="-122"/>
              </a:rPr>
              <a:t>提供水资源常规调度、水资源应急调度相关决策支持功能。</a:t>
            </a:r>
          </a:p>
          <a:p>
            <a:pPr>
              <a:lnSpc>
                <a:spcPts val="3000"/>
              </a:lnSpc>
            </a:pPr>
            <a:r>
              <a:rPr lang="en-US" altLang="zh-CN" sz="1600" b="1" dirty="0">
                <a:latin typeface="微软雅黑" pitchFamily="34" charset="-122"/>
                <a:ea typeface="Heiti TC Light"/>
                <a:cs typeface="宋体" pitchFamily="2" charset="-122"/>
              </a:rPr>
              <a:t>2</a:t>
            </a:r>
            <a:r>
              <a:rPr lang="zh-CN" altLang="en-US" sz="1600" b="1" dirty="0">
                <a:latin typeface="微软雅黑" pitchFamily="34" charset="-122"/>
                <a:ea typeface="微软雅黑" pitchFamily="34" charset="-122"/>
                <a:cs typeface="宋体" pitchFamily="2" charset="-122"/>
              </a:rPr>
              <a:t>）应用支撑层</a:t>
            </a:r>
            <a:endParaRPr lang="en-US" altLang="zh-CN" sz="1600" b="1" dirty="0">
              <a:latin typeface="微软雅黑" pitchFamily="34" charset="-122"/>
              <a:ea typeface="Heiti TC Light"/>
              <a:cs typeface="宋体" pitchFamily="2" charset="-122"/>
            </a:endParaRPr>
          </a:p>
          <a:p>
            <a:pPr>
              <a:lnSpc>
                <a:spcPts val="3000"/>
              </a:lnSpc>
            </a:pPr>
            <a:r>
              <a:rPr lang="zh-CN" altLang="en-US" sz="1600" dirty="0">
                <a:latin typeface="微软雅黑" pitchFamily="34" charset="-122"/>
                <a:ea typeface="微软雅黑" pitchFamily="34" charset="-122"/>
                <a:cs typeface="宋体" pitchFamily="2" charset="-122"/>
              </a:rPr>
              <a:t>在一期项目建设成果的基础上补充水资源调度模型云平台和水资源调度模型管理系统</a:t>
            </a:r>
            <a:r>
              <a:rPr lang="zh-CN" altLang="en-US" sz="1600" b="1" dirty="0">
                <a:latin typeface="微软雅黑" pitchFamily="34" charset="-122"/>
                <a:ea typeface="微软雅黑" pitchFamily="34" charset="-122"/>
                <a:cs typeface="宋体" pitchFamily="2" charset="-122"/>
              </a:rPr>
              <a:t>。</a:t>
            </a:r>
            <a:endParaRPr lang="en-US" altLang="zh-CN" sz="1600" b="1" dirty="0">
              <a:latin typeface="微软雅黑" pitchFamily="34" charset="-122"/>
              <a:ea typeface="Heiti TC Light"/>
              <a:cs typeface="宋体" pitchFamily="2" charset="-122"/>
            </a:endParaRPr>
          </a:p>
          <a:p>
            <a:pPr>
              <a:lnSpc>
                <a:spcPts val="3000"/>
              </a:lnSpc>
            </a:pPr>
            <a:r>
              <a:rPr lang="en-US" altLang="zh-CN" sz="1600" b="1" dirty="0">
                <a:latin typeface="微软雅黑" pitchFamily="34" charset="-122"/>
                <a:ea typeface="Heiti TC Light"/>
                <a:cs typeface="宋体" pitchFamily="2" charset="-122"/>
              </a:rPr>
              <a:t>3</a:t>
            </a:r>
            <a:r>
              <a:rPr lang="zh-CN" altLang="en-US" sz="1600" b="1" dirty="0">
                <a:latin typeface="微软雅黑" pitchFamily="34" charset="-122"/>
                <a:ea typeface="微软雅黑" pitchFamily="34" charset="-122"/>
                <a:cs typeface="宋体" pitchFamily="2" charset="-122"/>
              </a:rPr>
              <a:t>）数据资源层</a:t>
            </a:r>
            <a:endParaRPr lang="en-US" altLang="zh-CN" sz="1600" b="1" dirty="0">
              <a:latin typeface="微软雅黑" pitchFamily="34" charset="-122"/>
              <a:ea typeface="Heiti TC Light"/>
              <a:cs typeface="宋体" pitchFamily="2" charset="-122"/>
            </a:endParaRPr>
          </a:p>
          <a:p>
            <a:pPr>
              <a:lnSpc>
                <a:spcPts val="3000"/>
              </a:lnSpc>
            </a:pPr>
            <a:r>
              <a:rPr lang="zh-CN" altLang="en-US" sz="1600" dirty="0">
                <a:latin typeface="微软雅黑" pitchFamily="34" charset="-122"/>
                <a:ea typeface="微软雅黑" pitchFamily="34" charset="-122"/>
                <a:cs typeface="宋体" pitchFamily="2" charset="-122"/>
              </a:rPr>
              <a:t>在一期项目五大库的基础上新增专题库，沿用三级贯通平台。</a:t>
            </a:r>
            <a:endParaRPr lang="en-US" altLang="zh-CN" sz="1600" b="1" dirty="0">
              <a:latin typeface="微软雅黑" pitchFamily="34" charset="-122"/>
              <a:ea typeface="Heiti TC Light"/>
              <a:cs typeface="宋体" pitchFamily="2" charset="-122"/>
            </a:endParaRPr>
          </a:p>
          <a:p>
            <a:pPr>
              <a:lnSpc>
                <a:spcPts val="3000"/>
              </a:lnSpc>
            </a:pPr>
            <a:r>
              <a:rPr lang="en-US" altLang="zh-CN" sz="1600" b="1" dirty="0">
                <a:latin typeface="微软雅黑" pitchFamily="34" charset="-122"/>
                <a:ea typeface="Heiti TC Light"/>
                <a:cs typeface="宋体" pitchFamily="2" charset="-122"/>
              </a:rPr>
              <a:t>4</a:t>
            </a:r>
            <a:r>
              <a:rPr lang="zh-CN" altLang="en-US" sz="1600" b="1" dirty="0">
                <a:latin typeface="微软雅黑" pitchFamily="34" charset="-122"/>
                <a:ea typeface="微软雅黑" pitchFamily="34" charset="-122"/>
                <a:cs typeface="宋体" pitchFamily="2" charset="-122"/>
              </a:rPr>
              <a:t>）硬件设施层</a:t>
            </a:r>
            <a:endParaRPr lang="en-US" altLang="zh-CN" sz="1600" b="1" dirty="0">
              <a:latin typeface="微软雅黑" pitchFamily="34" charset="-122"/>
              <a:ea typeface="Heiti TC Light"/>
              <a:cs typeface="宋体" pitchFamily="2" charset="-122"/>
            </a:endParaRPr>
          </a:p>
          <a:p>
            <a:pPr>
              <a:lnSpc>
                <a:spcPts val="3000"/>
              </a:lnSpc>
            </a:pPr>
            <a:r>
              <a:rPr lang="zh-CN" altLang="en-US" sz="1600" dirty="0">
                <a:latin typeface="微软雅黑" pitchFamily="34" charset="-122"/>
                <a:ea typeface="微软雅黑" pitchFamily="34" charset="-122"/>
                <a:cs typeface="宋体" pitchFamily="2" charset="-122"/>
              </a:rPr>
              <a:t>沿用一期项目建设成果。</a:t>
            </a:r>
            <a:endParaRPr lang="en-US" altLang="zh-CN" sz="1600" dirty="0">
              <a:latin typeface="微软雅黑" pitchFamily="34" charset="-122"/>
              <a:ea typeface="Heiti TC Light"/>
              <a:cs typeface="宋体" pitchFamily="2" charset="-122"/>
            </a:endParaRPr>
          </a:p>
          <a:p>
            <a:pPr>
              <a:lnSpc>
                <a:spcPts val="3000"/>
              </a:lnSpc>
            </a:pPr>
            <a:r>
              <a:rPr lang="en-US" altLang="zh-CN" sz="1600" b="1" dirty="0">
                <a:latin typeface="微软雅黑" pitchFamily="34" charset="-122"/>
                <a:ea typeface="Heiti TC Light"/>
                <a:cs typeface="宋体" pitchFamily="2" charset="-122"/>
              </a:rPr>
              <a:t>5</a:t>
            </a:r>
            <a:r>
              <a:rPr lang="zh-CN" altLang="en-US" sz="1600" b="1" dirty="0">
                <a:latin typeface="微软雅黑" pitchFamily="34" charset="-122"/>
                <a:ea typeface="微软雅黑" pitchFamily="34" charset="-122"/>
                <a:cs typeface="宋体" pitchFamily="2" charset="-122"/>
              </a:rPr>
              <a:t>）计算机网络层</a:t>
            </a:r>
            <a:endParaRPr lang="en-US" altLang="zh-CN" sz="1600" b="1" dirty="0">
              <a:latin typeface="微软雅黑" pitchFamily="34" charset="-122"/>
              <a:ea typeface="Heiti TC Light"/>
              <a:cs typeface="宋体" pitchFamily="2" charset="-122"/>
            </a:endParaRPr>
          </a:p>
          <a:p>
            <a:pPr>
              <a:lnSpc>
                <a:spcPts val="3000"/>
              </a:lnSpc>
            </a:pPr>
            <a:r>
              <a:rPr lang="zh-CN" altLang="en-US" sz="1600" dirty="0">
                <a:latin typeface="微软雅黑" pitchFamily="34" charset="-122"/>
                <a:ea typeface="微软雅黑" pitchFamily="34" charset="-122"/>
                <a:cs typeface="宋体" pitchFamily="2" charset="-122"/>
              </a:rPr>
              <a:t>沿用一期项目建设成果。</a:t>
            </a:r>
            <a:endParaRPr lang="en-US" altLang="zh-CN" sz="1600" b="1" dirty="0">
              <a:latin typeface="微软雅黑" pitchFamily="34" charset="-122"/>
              <a:ea typeface="Heiti TC Light"/>
              <a:cs typeface="宋体"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364375" y="2275756"/>
            <a:ext cx="6257138" cy="3861787"/>
          </a:xfrm>
          <a:prstGeom prst="rect">
            <a:avLst/>
          </a:prstGeom>
        </p:spPr>
      </p:pic>
      <p:grpSp>
        <p:nvGrpSpPr>
          <p:cNvPr id="14" name="组合 13"/>
          <p:cNvGrpSpPr/>
          <p:nvPr/>
        </p:nvGrpSpPr>
        <p:grpSpPr>
          <a:xfrm>
            <a:off x="384203" y="909847"/>
            <a:ext cx="7822346" cy="1229517"/>
            <a:chOff x="699562" y="4301678"/>
            <a:chExt cx="4586702" cy="1229517"/>
          </a:xfrm>
        </p:grpSpPr>
        <p:grpSp>
          <p:nvGrpSpPr>
            <p:cNvPr id="15" name="Group 32"/>
            <p:cNvGrpSpPr/>
            <p:nvPr/>
          </p:nvGrpSpPr>
          <p:grpSpPr>
            <a:xfrm>
              <a:off x="1173640" y="4435852"/>
              <a:ext cx="4112624" cy="1095343"/>
              <a:chOff x="839441" y="2811731"/>
              <a:chExt cx="4112624" cy="1095343"/>
            </a:xfrm>
          </p:grpSpPr>
          <p:sp>
            <p:nvSpPr>
              <p:cNvPr id="17" name="Text Placeholder 3"/>
              <p:cNvSpPr txBox="1"/>
              <p:nvPr/>
            </p:nvSpPr>
            <p:spPr>
              <a:xfrm>
                <a:off x="857602" y="2811731"/>
                <a:ext cx="2314092" cy="27699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defRPr/>
                </a:pPr>
                <a:r>
                  <a:rPr kumimoji="0" lang="zh-CN" altLang="en-US" sz="1800" i="0" u="none" strike="noStrike" kern="0" cap="none" spc="0" normalizeH="0" baseline="0" noProof="0" dirty="0">
                    <a:ln>
                      <a:noFill/>
                    </a:ln>
                    <a:solidFill>
                      <a:srgbClr val="FF0000"/>
                    </a:solidFill>
                    <a:effectLst/>
                    <a:uLnTx/>
                    <a:uFillTx/>
                  </a:rPr>
                  <a:t>水资源</a:t>
                </a:r>
                <a:r>
                  <a:rPr kumimoji="0" lang="zh-CN" altLang="en-US" sz="1800" b="1" i="0" u="none" strike="noStrike" kern="0" cap="none" spc="0" normalizeH="0" baseline="0" noProof="0" dirty="0">
                    <a:ln>
                      <a:noFill/>
                    </a:ln>
                    <a:solidFill>
                      <a:srgbClr val="FF0000"/>
                    </a:solidFill>
                    <a:effectLst/>
                    <a:uLnTx/>
                    <a:uFillTx/>
                  </a:rPr>
                  <a:t>调度通用软件模型云计算平台</a:t>
                </a:r>
                <a:endParaRPr kumimoji="0" lang="en-US" sz="1800" b="1" i="0" u="none" strike="noStrike" kern="0" cap="none" spc="0" normalizeH="0" baseline="0" noProof="0" dirty="0">
                  <a:ln>
                    <a:noFill/>
                  </a:ln>
                  <a:solidFill>
                    <a:srgbClr val="FF0000"/>
                  </a:solidFill>
                  <a:effectLst/>
                  <a:uLnTx/>
                  <a:uFillTx/>
                </a:endParaRPr>
              </a:p>
            </p:txBody>
          </p:sp>
          <p:sp>
            <p:nvSpPr>
              <p:cNvPr id="18" name="Text Placeholder 3"/>
              <p:cNvSpPr txBox="1"/>
              <p:nvPr/>
            </p:nvSpPr>
            <p:spPr>
              <a:xfrm>
                <a:off x="839441" y="3137633"/>
                <a:ext cx="4112624"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defTabSz="914400">
                  <a:lnSpc>
                    <a:spcPts val="2000"/>
                  </a:lnSpc>
                  <a:spcBef>
                    <a:spcPct val="20000"/>
                  </a:spcBef>
                  <a:defRPr/>
                </a:pPr>
                <a:r>
                  <a:rPr lang="zh-CN" altLang="en-US" sz="1400" kern="0" dirty="0">
                    <a:solidFill>
                      <a:schemeClr val="tx2"/>
                    </a:solidFill>
                  </a:rPr>
                  <a:t>提供水资源调度所需的统计模型、水文模型、径流演进模型、水资源调度模型、水动力水质模型和地下水模型的接入和以云服务形式发布的功能。</a:t>
                </a:r>
                <a:endParaRPr lang="en-US" sz="1400" kern="0" dirty="0">
                  <a:solidFill>
                    <a:schemeClr val="tx2"/>
                  </a:solidFill>
                </a:endParaRPr>
              </a:p>
            </p:txBody>
          </p:sp>
        </p:grpSp>
        <p:sp>
          <p:nvSpPr>
            <p:cNvPr id="16" name="Text Placeholder 3"/>
            <p:cNvSpPr txBox="1"/>
            <p:nvPr/>
          </p:nvSpPr>
          <p:spPr>
            <a:xfrm>
              <a:off x="699562" y="4301678"/>
              <a:ext cx="41"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defRPr/>
              </a:pPr>
              <a:endParaRPr kumimoji="0" lang="en-US" sz="4800" b="1" i="0" u="none" strike="noStrike" kern="0" cap="none" spc="0" normalizeH="0" baseline="0" noProof="0" dirty="0">
                <a:ln>
                  <a:noFill/>
                </a:ln>
                <a:solidFill>
                  <a:schemeClr val="tx2"/>
                </a:solidFill>
                <a:effectLst/>
                <a:uLnTx/>
                <a:uFillTx/>
              </a:endParaRPr>
            </a:p>
          </p:txBody>
        </p:sp>
      </p:grpSp>
      <p:sp>
        <p:nvSpPr>
          <p:cNvPr id="24" name="矩形 23"/>
          <p:cNvSpPr/>
          <p:nvPr/>
        </p:nvSpPr>
        <p:spPr>
          <a:xfrm>
            <a:off x="0" y="29496"/>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水资源管理</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xmlns="" val="0"/>
              </a:ext>
            </a:extLst>
          </a:blip>
          <a:stretch>
            <a:fillRect/>
          </a:stretch>
        </p:blipFill>
        <p:spPr>
          <a:xfrm>
            <a:off x="254714" y="2033854"/>
            <a:ext cx="4591050" cy="2684780"/>
          </a:xfrm>
          <a:prstGeom prst="rect">
            <a:avLst/>
          </a:prstGeom>
        </p:spPr>
      </p:pic>
      <p:pic>
        <p:nvPicPr>
          <p:cNvPr id="3" name="Picture 3"/>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269482" y="2447706"/>
            <a:ext cx="4543425" cy="2842895"/>
          </a:xfrm>
          <a:prstGeom prst="rect">
            <a:avLst/>
          </a:prstGeom>
          <a:noFill/>
          <a:ln>
            <a:noFill/>
          </a:ln>
        </p:spPr>
      </p:pic>
      <p:pic>
        <p:nvPicPr>
          <p:cNvPr id="4" name="图片 3"/>
          <p:cNvPicPr/>
          <p:nvPr/>
        </p:nvPicPr>
        <p:blipFill>
          <a:blip r:embed="rId4" cstate="print">
            <a:extLst>
              <a:ext uri="{28A0092B-C50C-407E-A947-70E740481C1C}">
                <a14:useLocalDpi xmlns:a14="http://schemas.microsoft.com/office/drawing/2010/main" xmlns="" val="0"/>
              </a:ext>
            </a:extLst>
          </a:blip>
          <a:stretch>
            <a:fillRect/>
          </a:stretch>
        </p:blipFill>
        <p:spPr>
          <a:xfrm>
            <a:off x="2061570" y="3093011"/>
            <a:ext cx="5274310" cy="2843409"/>
          </a:xfrm>
          <a:prstGeom prst="rect">
            <a:avLst/>
          </a:prstGeom>
        </p:spPr>
      </p:pic>
      <p:pic>
        <p:nvPicPr>
          <p:cNvPr id="5" name="图片 4"/>
          <p:cNvPicPr/>
          <p:nvPr/>
        </p:nvPicPr>
        <p:blipFill>
          <a:blip r:embed="rId5" cstate="print">
            <a:extLst>
              <a:ext uri="{28A0092B-C50C-407E-A947-70E740481C1C}">
                <a14:useLocalDpi xmlns:a14="http://schemas.microsoft.com/office/drawing/2010/main" xmlns="" val="0"/>
              </a:ext>
            </a:extLst>
          </a:blip>
          <a:stretch>
            <a:fillRect/>
          </a:stretch>
        </p:blipFill>
        <p:spPr>
          <a:xfrm>
            <a:off x="3548956" y="3429000"/>
            <a:ext cx="5293995" cy="3240868"/>
          </a:xfrm>
          <a:prstGeom prst="rect">
            <a:avLst/>
          </a:prstGeom>
        </p:spPr>
      </p:pic>
      <p:sp>
        <p:nvSpPr>
          <p:cNvPr id="6" name="矩形 5"/>
          <p:cNvSpPr/>
          <p:nvPr/>
        </p:nvSpPr>
        <p:spPr>
          <a:xfrm>
            <a:off x="-123970" y="1388035"/>
            <a:ext cx="8830791" cy="477054"/>
          </a:xfrm>
          <a:prstGeom prst="rect">
            <a:avLst/>
          </a:prstGeom>
        </p:spPr>
        <p:txBody>
          <a:bodyPr wrap="square">
            <a:spAutoFit/>
          </a:bodyPr>
          <a:lstStyle/>
          <a:p>
            <a:pPr indent="360045" algn="just">
              <a:lnSpc>
                <a:spcPts val="3000"/>
              </a:lnSpc>
              <a:spcBef>
                <a:spcPct val="20000"/>
              </a:spcBef>
              <a:spcAft>
                <a:spcPts val="1200"/>
              </a:spcAft>
            </a:pPr>
            <a:r>
              <a:rPr lang="zh-CN" altLang="en-US" sz="1400" dirty="0">
                <a:latin typeface="Times New Roman" pitchFamily="18" charset="0"/>
                <a:ea typeface="Heiti TC Light" charset="-120"/>
                <a:cs typeface="Times New Roman" pitchFamily="18" charset="0"/>
              </a:rPr>
              <a:t>模型云计算平台还提供一套</a:t>
            </a:r>
            <a:r>
              <a:rPr lang="en-US" altLang="zh-CN" sz="1400" dirty="0">
                <a:latin typeface="Times New Roman" pitchFamily="18" charset="0"/>
                <a:ea typeface="Heiti TC Light" charset="-120"/>
                <a:cs typeface="Times New Roman" pitchFamily="18" charset="0"/>
              </a:rPr>
              <a:t>B/S</a:t>
            </a:r>
            <a:r>
              <a:rPr lang="zh-CN" altLang="en-US" sz="1400" dirty="0">
                <a:latin typeface="Times New Roman" pitchFamily="18" charset="0"/>
                <a:ea typeface="Heiti TC Light" charset="-120"/>
                <a:cs typeface="Times New Roman" pitchFamily="18" charset="0"/>
              </a:rPr>
              <a:t>的模型云平台管理软件，</a:t>
            </a:r>
          </a:p>
        </p:txBody>
      </p:sp>
      <p:sp>
        <p:nvSpPr>
          <p:cNvPr id="7" name="矩形 6"/>
          <p:cNvSpPr/>
          <p:nvPr/>
        </p:nvSpPr>
        <p:spPr>
          <a:xfrm>
            <a:off x="412955" y="883952"/>
            <a:ext cx="8613058" cy="46166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国家水资源监控能力建设项目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0" y="-11144"/>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水资源管理</a:t>
            </a:r>
          </a:p>
        </p:txBody>
      </p:sp>
      <p:pic>
        <p:nvPicPr>
          <p:cNvPr id="6" name="Picture 96" descr="C:\Users\zj\Desktop\太湖流域工程站点.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9167" y="2143845"/>
            <a:ext cx="5272633" cy="29643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412955" y="883952"/>
            <a:ext cx="8613058" cy="46166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太湖流域水资源监控与保护预警系统</a:t>
            </a:r>
          </a:p>
        </p:txBody>
      </p:sp>
      <p:sp>
        <p:nvSpPr>
          <p:cNvPr id="2" name="文本框 1"/>
          <p:cNvSpPr txBox="1"/>
          <p:nvPr/>
        </p:nvSpPr>
        <p:spPr>
          <a:xfrm>
            <a:off x="5631800" y="1548534"/>
            <a:ext cx="3434762" cy="4154984"/>
          </a:xfrm>
          <a:prstGeom prst="rect">
            <a:avLst/>
          </a:prstGeom>
          <a:noFill/>
        </p:spPr>
        <p:txBody>
          <a:bodyPr wrap="square" rtlCol="0">
            <a:spAutoFit/>
          </a:bodyPr>
          <a:lstStyle/>
          <a:p>
            <a:pPr>
              <a:lnSpc>
                <a:spcPct val="150000"/>
              </a:lnSpc>
            </a:pPr>
            <a:r>
              <a:rPr lang="zh-CN" altLang="zh-CN" sz="1600" dirty="0"/>
              <a:t>通过预警中心的建设，构建服务于流域水资源保护与预警管理的信息监视与服务、水资源综合预警、数据分析、水资源调度决策支持中心，统筹考虑水量与水质、流域与区域、水生态与水源地供水安全管理需求，提高流域水资源实时监控能力、预警能力、水资源配置和调度能力，提升流域水资源管理效能，为流域水环境综合治理目标的实现提供高效的信息服务和决策支持。</a:t>
            </a:r>
            <a:endParaRPr lang="zh-CN" altLang="en-US" sz="1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409732" y="1397000"/>
          <a:ext cx="980856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9707" y="873023"/>
            <a:ext cx="1253756" cy="365039"/>
            <a:chOff x="4446588" y="2466975"/>
            <a:chExt cx="1597555" cy="425450"/>
          </a:xfrm>
        </p:grpSpPr>
        <p:sp>
          <p:nvSpPr>
            <p:cNvPr id="3" name="Oval 8"/>
            <p:cNvSpPr/>
            <p:nvPr/>
          </p:nvSpPr>
          <p:spPr bwMode="auto">
            <a:xfrm>
              <a:off x="4446588" y="2466975"/>
              <a:ext cx="425450" cy="425450"/>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zh-CN" altLang="zh-CN">
                <a:solidFill>
                  <a:srgbClr val="FFFFFF"/>
                </a:solidFill>
              </a:endParaRP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4387" y="2585658"/>
              <a:ext cx="188144" cy="188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Connector 70"/>
            <p:cNvCxnSpPr/>
            <p:nvPr/>
          </p:nvCxnSpPr>
          <p:spPr bwMode="auto">
            <a:xfrm>
              <a:off x="4981575" y="2505075"/>
              <a:ext cx="106256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71"/>
            <p:cNvCxnSpPr/>
            <p:nvPr/>
          </p:nvCxnSpPr>
          <p:spPr bwMode="auto">
            <a:xfrm>
              <a:off x="4981575" y="2811463"/>
              <a:ext cx="1062568" cy="43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825919" y="814664"/>
            <a:ext cx="1284104" cy="553998"/>
          </a:xfrm>
          <a:prstGeom prst="rect">
            <a:avLst/>
          </a:prstGeom>
          <a:noFill/>
        </p:spPr>
        <p:txBody>
          <a:bodyPr wrap="square" rtlCol="0">
            <a:spAutoFit/>
          </a:bodyPr>
          <a:lstStyle/>
          <a:p>
            <a:pPr>
              <a:lnSpc>
                <a:spcPct val="150000"/>
              </a:lnSpc>
              <a:buClr>
                <a:srgbClr val="0EBEA9"/>
              </a:buClr>
            </a:pPr>
            <a:r>
              <a:rPr lang="zh-CN" altLang="en-US" dirty="0"/>
              <a:t>自动制作</a:t>
            </a:r>
          </a:p>
        </p:txBody>
      </p:sp>
      <p:grpSp>
        <p:nvGrpSpPr>
          <p:cNvPr id="8" name="组合 7"/>
          <p:cNvGrpSpPr/>
          <p:nvPr/>
        </p:nvGrpSpPr>
        <p:grpSpPr>
          <a:xfrm>
            <a:off x="2232095" y="885346"/>
            <a:ext cx="1253311" cy="365039"/>
            <a:chOff x="4446588" y="2466975"/>
            <a:chExt cx="1596987" cy="425450"/>
          </a:xfrm>
        </p:grpSpPr>
        <p:sp>
          <p:nvSpPr>
            <p:cNvPr id="9" name="Oval 8"/>
            <p:cNvSpPr/>
            <p:nvPr/>
          </p:nvSpPr>
          <p:spPr bwMode="auto">
            <a:xfrm>
              <a:off x="4446588" y="2466975"/>
              <a:ext cx="425450" cy="425450"/>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zh-CN" altLang="zh-CN">
                <a:solidFill>
                  <a:srgbClr val="FFFFFF"/>
                </a:solidFill>
              </a:endParaRPr>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4387" y="2585658"/>
              <a:ext cx="188144" cy="188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1" name="Straight Connector 70"/>
            <p:cNvCxnSpPr/>
            <p:nvPr/>
          </p:nvCxnSpPr>
          <p:spPr bwMode="auto">
            <a:xfrm>
              <a:off x="4981575" y="2505075"/>
              <a:ext cx="106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71"/>
            <p:cNvCxnSpPr/>
            <p:nvPr/>
          </p:nvCxnSpPr>
          <p:spPr bwMode="auto">
            <a:xfrm>
              <a:off x="4981575" y="2811463"/>
              <a:ext cx="106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2688058" y="805873"/>
            <a:ext cx="1350811" cy="553998"/>
          </a:xfrm>
          <a:prstGeom prst="rect">
            <a:avLst/>
          </a:prstGeom>
        </p:spPr>
        <p:txBody>
          <a:bodyPr wrap="square">
            <a:spAutoFit/>
          </a:bodyPr>
          <a:lstStyle/>
          <a:p>
            <a:pPr>
              <a:lnSpc>
                <a:spcPct val="150000"/>
              </a:lnSpc>
              <a:buClr>
                <a:srgbClr val="0EBEA9"/>
              </a:buClr>
            </a:pPr>
            <a:r>
              <a:rPr lang="zh-CN" altLang="en-US" dirty="0"/>
              <a:t>实时查询</a:t>
            </a:r>
          </a:p>
        </p:txBody>
      </p:sp>
      <p:grpSp>
        <p:nvGrpSpPr>
          <p:cNvPr id="14" name="组合 13"/>
          <p:cNvGrpSpPr/>
          <p:nvPr/>
        </p:nvGrpSpPr>
        <p:grpSpPr>
          <a:xfrm>
            <a:off x="3986599" y="865769"/>
            <a:ext cx="1253311" cy="365039"/>
            <a:chOff x="4446588" y="2466975"/>
            <a:chExt cx="1596987" cy="425450"/>
          </a:xfrm>
        </p:grpSpPr>
        <p:sp>
          <p:nvSpPr>
            <p:cNvPr id="15" name="Oval 8"/>
            <p:cNvSpPr/>
            <p:nvPr/>
          </p:nvSpPr>
          <p:spPr bwMode="auto">
            <a:xfrm>
              <a:off x="4446588" y="2466975"/>
              <a:ext cx="425450" cy="425450"/>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zh-CN" altLang="zh-CN">
                <a:solidFill>
                  <a:srgbClr val="FFFFFF"/>
                </a:solidFill>
              </a:endParaRPr>
            </a:p>
          </p:txBody>
        </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4387" y="2585658"/>
              <a:ext cx="188144" cy="188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7" name="Straight Connector 70"/>
            <p:cNvCxnSpPr/>
            <p:nvPr/>
          </p:nvCxnSpPr>
          <p:spPr bwMode="auto">
            <a:xfrm>
              <a:off x="4981575" y="2505075"/>
              <a:ext cx="106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71"/>
            <p:cNvCxnSpPr/>
            <p:nvPr/>
          </p:nvCxnSpPr>
          <p:spPr bwMode="auto">
            <a:xfrm>
              <a:off x="4981575" y="2811463"/>
              <a:ext cx="106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4476429" y="794765"/>
            <a:ext cx="1437347" cy="553998"/>
          </a:xfrm>
          <a:prstGeom prst="rect">
            <a:avLst/>
          </a:prstGeom>
        </p:spPr>
        <p:txBody>
          <a:bodyPr wrap="square">
            <a:spAutoFit/>
          </a:bodyPr>
          <a:lstStyle/>
          <a:p>
            <a:pPr>
              <a:lnSpc>
                <a:spcPct val="150000"/>
              </a:lnSpc>
              <a:buClr>
                <a:srgbClr val="0EBEA9"/>
              </a:buClr>
            </a:pPr>
            <a:r>
              <a:rPr lang="zh-CN" altLang="en-US" dirty="0"/>
              <a:t>统计汇总</a:t>
            </a:r>
            <a:endParaRPr lang="zh-CN" altLang="zh-CN" dirty="0"/>
          </a:p>
        </p:txBody>
      </p:sp>
      <p:grpSp>
        <p:nvGrpSpPr>
          <p:cNvPr id="20" name="组合 19"/>
          <p:cNvGrpSpPr/>
          <p:nvPr/>
        </p:nvGrpSpPr>
        <p:grpSpPr>
          <a:xfrm>
            <a:off x="5899445" y="869022"/>
            <a:ext cx="1549964" cy="365039"/>
            <a:chOff x="4446588" y="2466975"/>
            <a:chExt cx="1974987" cy="425450"/>
          </a:xfrm>
        </p:grpSpPr>
        <p:sp>
          <p:nvSpPr>
            <p:cNvPr id="21" name="Oval 8"/>
            <p:cNvSpPr/>
            <p:nvPr/>
          </p:nvSpPr>
          <p:spPr bwMode="auto">
            <a:xfrm>
              <a:off x="4446588" y="2466975"/>
              <a:ext cx="425450" cy="425450"/>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zh-CN" altLang="zh-CN">
                <a:solidFill>
                  <a:srgbClr val="FFFFFF"/>
                </a:solidFill>
              </a:endParaRPr>
            </a:p>
          </p:txBody>
        </p:sp>
        <p:pic>
          <p:nvPicPr>
            <p:cNvPr id="22"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4387" y="2585658"/>
              <a:ext cx="188144" cy="188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3" name="Straight Connector 70"/>
            <p:cNvCxnSpPr/>
            <p:nvPr/>
          </p:nvCxnSpPr>
          <p:spPr bwMode="auto">
            <a:xfrm>
              <a:off x="4981575" y="2505075"/>
              <a:ext cx="144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71"/>
            <p:cNvCxnSpPr/>
            <p:nvPr/>
          </p:nvCxnSpPr>
          <p:spPr bwMode="auto">
            <a:xfrm>
              <a:off x="4981575" y="2811463"/>
              <a:ext cx="144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6373669" y="800432"/>
            <a:ext cx="1994244" cy="553998"/>
          </a:xfrm>
          <a:prstGeom prst="rect">
            <a:avLst/>
          </a:prstGeom>
        </p:spPr>
        <p:txBody>
          <a:bodyPr wrap="square">
            <a:spAutoFit/>
          </a:bodyPr>
          <a:lstStyle/>
          <a:p>
            <a:pPr>
              <a:lnSpc>
                <a:spcPct val="150000"/>
              </a:lnSpc>
              <a:buClr>
                <a:srgbClr val="0EBEA9"/>
              </a:buClr>
            </a:pPr>
            <a:r>
              <a:rPr lang="zh-CN" altLang="en-US" dirty="0"/>
              <a:t>日旬最新信息</a:t>
            </a:r>
            <a:endParaRPr lang="zh-CN" altLang="zh-CN" dirty="0"/>
          </a:p>
        </p:txBody>
      </p:sp>
      <p:pic>
        <p:nvPicPr>
          <p:cNvPr id="26" name="Picture 76"/>
          <p:cNvPicPr>
            <a:picLocks noChangeAspect="1"/>
          </p:cNvPicPr>
          <p:nvPr/>
        </p:nvPicPr>
        <p:blipFill>
          <a:blip r:embed="rId4" cstate="print"/>
          <a:stretch>
            <a:fillRect/>
          </a:stretch>
        </p:blipFill>
        <p:spPr>
          <a:xfrm>
            <a:off x="2162951" y="2154345"/>
            <a:ext cx="336802" cy="426537"/>
          </a:xfrm>
          <a:prstGeom prst="rect">
            <a:avLst/>
          </a:prstGeom>
          <a:noFill/>
          <a:ln w="9525">
            <a:noFill/>
          </a:ln>
        </p:spPr>
      </p:pic>
      <p:pic>
        <p:nvPicPr>
          <p:cNvPr id="27" name="图片 2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61344" y="1358332"/>
            <a:ext cx="8630170" cy="3937515"/>
          </a:xfrm>
          <a:prstGeom prst="rect">
            <a:avLst/>
          </a:prstGeom>
        </p:spPr>
      </p:pic>
      <p:sp>
        <p:nvSpPr>
          <p:cNvPr id="28" name="矩形 27"/>
          <p:cNvSpPr/>
          <p:nvPr/>
        </p:nvSpPr>
        <p:spPr>
          <a:xfrm>
            <a:off x="0" y="29496"/>
            <a:ext cx="9144000" cy="640080"/>
          </a:xfrm>
          <a:prstGeom prst="rect">
            <a:avLst/>
          </a:prstGeom>
        </p:spPr>
        <p:txBody>
          <a:bodyPr wrap="square">
            <a:spAutoFit/>
          </a:bodyPr>
          <a:lstStyle/>
          <a:p>
            <a:r>
              <a:rPr lang="zh-CN" altLang="en-US" sz="3600" dirty="0">
                <a:solidFill>
                  <a:schemeClr val="bg1"/>
                </a:solidFill>
                <a:latin typeface="隶书" panose="02010509060101010101" charset="-122"/>
                <a:ea typeface="隶书" panose="02010509060101010101" charset="-122"/>
              </a:rPr>
              <a:t>全国水文抗旱业务系统</a:t>
            </a:r>
          </a:p>
        </p:txBody>
      </p:sp>
      <p:sp>
        <p:nvSpPr>
          <p:cNvPr id="29" name="文本框 28"/>
          <p:cNvSpPr txBox="1"/>
          <p:nvPr/>
        </p:nvSpPr>
        <p:spPr>
          <a:xfrm>
            <a:off x="279456" y="6247482"/>
            <a:ext cx="9061613" cy="400110"/>
          </a:xfrm>
          <a:prstGeom prst="rect">
            <a:avLst/>
          </a:prstGeom>
          <a:noFill/>
        </p:spPr>
        <p:txBody>
          <a:bodyPr wrap="square" rtlCol="0">
            <a:spAutoFit/>
          </a:bodyPr>
          <a:lstStyle/>
          <a:p>
            <a:r>
              <a:rPr lang="zh-CN" altLang="en-US" dirty="0"/>
              <a:t>墒情站总共有</a:t>
            </a:r>
            <a:r>
              <a:rPr lang="en-US" altLang="zh-CN" dirty="0"/>
              <a:t>1835</a:t>
            </a:r>
            <a:r>
              <a:rPr lang="zh-CN" altLang="en-US" dirty="0"/>
              <a:t>个（人工站：</a:t>
            </a:r>
            <a:r>
              <a:rPr lang="en-US" altLang="zh-CN" dirty="0"/>
              <a:t>731</a:t>
            </a:r>
            <a:r>
              <a:rPr lang="zh-CN" altLang="en-US" dirty="0"/>
              <a:t>座，气象站：</a:t>
            </a:r>
            <a:r>
              <a:rPr lang="en-US" altLang="zh-CN" dirty="0"/>
              <a:t>886</a:t>
            </a:r>
            <a:r>
              <a:rPr lang="zh-CN" altLang="en-US" dirty="0"/>
              <a:t>座，其他站：</a:t>
            </a:r>
            <a:r>
              <a:rPr lang="en-US" altLang="zh-CN" dirty="0"/>
              <a:t>218</a:t>
            </a:r>
            <a:r>
              <a:rPr lang="zh-CN" altLang="en-US" dirty="0"/>
              <a:t>座）</a:t>
            </a:r>
          </a:p>
        </p:txBody>
      </p:sp>
      <p:pic>
        <p:nvPicPr>
          <p:cNvPr id="30" name="图片 2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0451" y="1628843"/>
            <a:ext cx="6788958" cy="4065442"/>
          </a:xfrm>
          <a:prstGeom prst="rect">
            <a:avLst/>
          </a:prstGeom>
          <a:ln w="25400">
            <a:solidFill>
              <a:srgbClr val="4BACC6"/>
            </a:solidFill>
          </a:ln>
        </p:spPr>
      </p:pic>
      <p:pic>
        <p:nvPicPr>
          <p:cNvPr id="31" name="图片 3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69700" y="1814302"/>
            <a:ext cx="7591425" cy="4177265"/>
          </a:xfrm>
          <a:prstGeom prst="rect">
            <a:avLst/>
          </a:prstGeom>
          <a:ln w="25400">
            <a:solidFill>
              <a:schemeClr val="accent1"/>
            </a:solidFill>
          </a:ln>
        </p:spPr>
      </p:pic>
      <p:pic>
        <p:nvPicPr>
          <p:cNvPr id="32" name="图片 3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390877" y="2547015"/>
            <a:ext cx="5316051" cy="3240000"/>
          </a:xfrm>
          <a:prstGeom prst="rect">
            <a:avLst/>
          </a:prstGeom>
          <a:ln w="25400">
            <a:solidFill>
              <a:schemeClr val="accent1"/>
            </a:solidFill>
          </a:ln>
        </p:spPr>
      </p:pic>
      <p:pic>
        <p:nvPicPr>
          <p:cNvPr id="33" name="图片 3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643418" y="3095891"/>
            <a:ext cx="4477043" cy="2743624"/>
          </a:xfrm>
          <a:prstGeom prst="rect">
            <a:avLst/>
          </a:prstGeom>
          <a:ln w="254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875"/>
            <a:ext cx="9144000" cy="584775"/>
          </a:xfrm>
          <a:prstGeom prst="rect">
            <a:avLst/>
          </a:prstGeom>
          <a:noFill/>
        </p:spPr>
        <p:txBody>
          <a:bodyPr wrap="square" rtlCol="0">
            <a:spAutoFit/>
          </a:bodyPr>
          <a:lstStyle/>
          <a:p>
            <a:pPr algn="ctr"/>
            <a:r>
              <a:rPr lang="zh-CN" altLang="en-US" sz="3200" dirty="0">
                <a:solidFill>
                  <a:srgbClr val="FFFF00"/>
                </a:solidFill>
                <a:latin typeface="黑体" pitchFamily="49" charset="-122"/>
                <a:ea typeface="黑体" pitchFamily="49" charset="-122"/>
              </a:rPr>
              <a:t>汇报提纲</a:t>
            </a:r>
          </a:p>
        </p:txBody>
      </p:sp>
      <p:sp>
        <p:nvSpPr>
          <p:cNvPr id="7" name="Text Box 3"/>
          <p:cNvSpPr txBox="1">
            <a:spLocks noChangeArrowheads="1"/>
          </p:cNvSpPr>
          <p:nvPr/>
        </p:nvSpPr>
        <p:spPr bwMode="auto">
          <a:xfrm>
            <a:off x="0" y="2561005"/>
            <a:ext cx="916700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3600" dirty="0">
                <a:latin typeface="黑体" pitchFamily="49" charset="-122"/>
                <a:ea typeface="黑体" pitchFamily="49" charset="-122"/>
                <a:sym typeface="Arial" pitchFamily="34" charset="0"/>
              </a:rPr>
              <a:t>近期工作</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964" y="0"/>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1</a:t>
            </a:r>
            <a:r>
              <a:rPr lang="zh-CN" altLang="en-US" sz="3600" dirty="0">
                <a:solidFill>
                  <a:schemeClr val="bg1"/>
                </a:solidFill>
                <a:latin typeface="隶书" panose="02010509060101010101" charset="-122"/>
                <a:ea typeface="隶书" panose="02010509060101010101" charset="-122"/>
              </a:rPr>
              <a:t>、“金水云”</a:t>
            </a:r>
            <a:r>
              <a:rPr lang="en-US" altLang="zh-CN" sz="3600" dirty="0">
                <a:solidFill>
                  <a:schemeClr val="bg1"/>
                </a:solidFill>
                <a:latin typeface="隶书" panose="02010509060101010101" charset="-122"/>
                <a:ea typeface="隶书" panose="02010509060101010101" charset="-122"/>
              </a:rPr>
              <a:t>—</a:t>
            </a:r>
            <a:r>
              <a:rPr lang="zh-CN" altLang="en-US" sz="3600" dirty="0">
                <a:solidFill>
                  <a:schemeClr val="bg1"/>
                </a:solidFill>
                <a:latin typeface="隶书" panose="02010509060101010101" charset="-122"/>
                <a:ea typeface="隶书" panose="02010509060101010101" charset="-122"/>
              </a:rPr>
              <a:t>基于</a:t>
            </a:r>
            <a:r>
              <a:rPr lang="en-US" altLang="zh-CN" sz="3200" dirty="0">
                <a:solidFill>
                  <a:schemeClr val="bg1"/>
                </a:solidFill>
                <a:latin typeface="+mj-lt"/>
                <a:ea typeface="隶书" panose="02010509060101010101" charset="-122"/>
              </a:rPr>
              <a:t>API</a:t>
            </a:r>
            <a:r>
              <a:rPr lang="zh-CN" altLang="en-US" sz="3600" dirty="0">
                <a:solidFill>
                  <a:schemeClr val="bg1"/>
                </a:solidFill>
                <a:latin typeface="隶书" panose="02010509060101010101" charset="-122"/>
                <a:ea typeface="隶书" panose="02010509060101010101" charset="-122"/>
              </a:rPr>
              <a:t>的</a:t>
            </a:r>
            <a:r>
              <a:rPr lang="en-US" altLang="zh-CN" sz="3200" dirty="0">
                <a:solidFill>
                  <a:schemeClr val="bg1"/>
                </a:solidFill>
                <a:latin typeface="+mj-lt"/>
                <a:ea typeface="隶书" panose="02010509060101010101" charset="-122"/>
              </a:rPr>
              <a:t>SAAS</a:t>
            </a:r>
            <a:r>
              <a:rPr lang="zh-CN" altLang="en-US" sz="3600" dirty="0">
                <a:solidFill>
                  <a:schemeClr val="bg1"/>
                </a:solidFill>
                <a:latin typeface="隶书" panose="02010509060101010101" charset="-122"/>
                <a:ea typeface="隶书" panose="02010509060101010101" charset="-122"/>
              </a:rPr>
              <a:t>服务</a:t>
            </a:r>
          </a:p>
        </p:txBody>
      </p:sp>
      <p:graphicFrame>
        <p:nvGraphicFramePr>
          <p:cNvPr id="2" name="图示 1"/>
          <p:cNvGraphicFramePr/>
          <p:nvPr/>
        </p:nvGraphicFramePr>
        <p:xfrm>
          <a:off x="128598" y="1297596"/>
          <a:ext cx="876687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382095" y="1031763"/>
            <a:ext cx="8513379" cy="1323439"/>
          </a:xfrm>
          <a:prstGeom prst="rect">
            <a:avLst/>
          </a:prstGeom>
          <a:noFill/>
        </p:spPr>
        <p:txBody>
          <a:bodyPr wrap="square" rtlCol="0">
            <a:spAutoFit/>
          </a:bodyPr>
          <a:lstStyle/>
          <a:p>
            <a:pPr indent="457200">
              <a:lnSpc>
                <a:spcPct val="150000"/>
              </a:lnSpc>
            </a:pPr>
            <a:r>
              <a:rPr lang="zh-CN" altLang="en-US" dirty="0">
                <a:latin typeface="黑体" pitchFamily="49" charset="-122"/>
                <a:ea typeface="黑体" pitchFamily="49" charset="-122"/>
              </a:rPr>
              <a:t>软件即服务：基于金水多年的积累，针对水利用户群，提供专业的文档存储服务、视频采集和直播服务、水利数据服务、计算分析服务。</a:t>
            </a:r>
            <a:endParaRPr lang="en-US" altLang="zh-CN" dirty="0">
              <a:latin typeface="黑体" pitchFamily="49" charset="-122"/>
              <a:ea typeface="黑体" pitchFamily="49" charset="-122"/>
            </a:endParaRPr>
          </a:p>
          <a:p>
            <a:endParaRPr lang="zh-CN" altLang="en-US" dirty="0"/>
          </a:p>
        </p:txBody>
      </p:sp>
      <p:sp>
        <p:nvSpPr>
          <p:cNvPr id="3" name="矩形 2"/>
          <p:cNvSpPr/>
          <p:nvPr/>
        </p:nvSpPr>
        <p:spPr>
          <a:xfrm>
            <a:off x="521499" y="4912576"/>
            <a:ext cx="7981074" cy="1785104"/>
          </a:xfrm>
          <a:prstGeom prst="rect">
            <a:avLst/>
          </a:prstGeom>
        </p:spPr>
        <p:txBody>
          <a:bodyPr wrap="square">
            <a:spAutoFit/>
          </a:bodyPr>
          <a:lstStyle/>
          <a:p>
            <a:pPr indent="457200">
              <a:lnSpc>
                <a:spcPct val="150000"/>
              </a:lnSpc>
            </a:pPr>
            <a:r>
              <a:rPr lang="zh-CN" altLang="en-US" dirty="0">
                <a:latin typeface="黑体" pitchFamily="49" charset="-122"/>
                <a:ea typeface="黑体" pitchFamily="49" charset="-122"/>
              </a:rPr>
              <a:t>依托水利政务外网，提供金水云服务的的</a:t>
            </a:r>
            <a:r>
              <a:rPr lang="en-US" altLang="zh-CN" dirty="0">
                <a:latin typeface="黑体" pitchFamily="49" charset="-122"/>
                <a:ea typeface="黑体" pitchFamily="49" charset="-122"/>
              </a:rPr>
              <a:t>API</a:t>
            </a:r>
            <a:r>
              <a:rPr lang="zh-CN" altLang="en-US" dirty="0">
                <a:latin typeface="黑体" pitchFamily="49" charset="-122"/>
                <a:ea typeface="黑体" pitchFamily="49" charset="-122"/>
              </a:rPr>
              <a:t>，真正的实现可复用，使金水云服务成为水利信息化系统的公用组件</a:t>
            </a:r>
            <a:endParaRPr lang="en-US" altLang="zh-CN" dirty="0">
              <a:latin typeface="黑体" pitchFamily="49" charset="-122"/>
              <a:ea typeface="黑体" pitchFamily="49" charset="-122"/>
            </a:endParaRPr>
          </a:p>
          <a:p>
            <a:pPr indent="457200">
              <a:lnSpc>
                <a:spcPct val="150000"/>
              </a:lnSpc>
            </a:pPr>
            <a:r>
              <a:rPr lang="zh-CN" altLang="en-US" dirty="0">
                <a:latin typeface="黑体" pitchFamily="49" charset="-122"/>
                <a:ea typeface="黑体" pitchFamily="49" charset="-122"/>
              </a:rPr>
              <a:t>逐步提升用户</a:t>
            </a:r>
            <a:r>
              <a:rPr lang="en-US" altLang="zh-CN" dirty="0">
                <a:latin typeface="黑体" pitchFamily="49" charset="-122"/>
                <a:ea typeface="黑体" pitchFamily="49" charset="-122"/>
              </a:rPr>
              <a:t>PC</a:t>
            </a:r>
            <a:r>
              <a:rPr lang="zh-CN" altLang="en-US" dirty="0">
                <a:latin typeface="黑体" pitchFamily="49" charset="-122"/>
                <a:ea typeface="黑体" pitchFamily="49" charset="-122"/>
              </a:rPr>
              <a:t>端、手机端的占有率</a:t>
            </a:r>
            <a:r>
              <a:rPr lang="zh-CN" altLang="zh-CN" dirty="0">
                <a:latin typeface="黑体" pitchFamily="49" charset="-122"/>
                <a:ea typeface="黑体" pitchFamily="49" charset="-122"/>
              </a:rPr>
              <a:t>。</a:t>
            </a:r>
          </a:p>
          <a:p>
            <a:endParaRPr lang="zh-CN"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2582779" y="1620252"/>
            <a:ext cx="2165684" cy="498909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itchFamily="34" charset="0"/>
            </a:endParaRPr>
          </a:p>
        </p:txBody>
      </p:sp>
      <p:sp>
        <p:nvSpPr>
          <p:cNvPr id="22" name="矩形 21"/>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2</a:t>
            </a:r>
            <a:r>
              <a:rPr lang="zh-CN" altLang="en-US" sz="3600" dirty="0">
                <a:solidFill>
                  <a:schemeClr val="bg1"/>
                </a:solidFill>
                <a:latin typeface="隶书" panose="02010509060101010101" charset="-122"/>
                <a:ea typeface="隶书" panose="02010509060101010101" charset="-122"/>
              </a:rPr>
              <a:t>、三维模型展示</a:t>
            </a:r>
            <a:r>
              <a:rPr lang="en-US" altLang="zh-CN" sz="3600" dirty="0">
                <a:solidFill>
                  <a:schemeClr val="bg1"/>
                </a:solidFill>
                <a:latin typeface="隶书" panose="02010509060101010101" charset="-122"/>
                <a:ea typeface="隶书" panose="02010509060101010101" charset="-122"/>
              </a:rPr>
              <a:t>—</a:t>
            </a:r>
            <a:r>
              <a:rPr lang="zh-CN" altLang="en-US" sz="3600" dirty="0">
                <a:solidFill>
                  <a:schemeClr val="bg1"/>
                </a:solidFill>
                <a:latin typeface="隶书" panose="02010509060101010101" charset="-122"/>
                <a:ea typeface="隶书" panose="02010509060101010101" charset="-122"/>
              </a:rPr>
              <a:t>实景三维数字建模</a:t>
            </a:r>
          </a:p>
        </p:txBody>
      </p:sp>
      <p:sp>
        <p:nvSpPr>
          <p:cNvPr id="2" name="Rectangle 2"/>
          <p:cNvSpPr>
            <a:spLocks noChangeArrowheads="1"/>
          </p:cNvSpPr>
          <p:nvPr/>
        </p:nvSpPr>
        <p:spPr bwMode="auto">
          <a:xfrm>
            <a:off x="930165" y="174997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4" name="Picture 2" descr="http://www.dsac.cn/file/attached/image/20150922/20150922101006_4760.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167" y="3362258"/>
            <a:ext cx="1059347" cy="68808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矩形 7"/>
          <p:cNvSpPr/>
          <p:nvPr/>
        </p:nvSpPr>
        <p:spPr bwMode="auto">
          <a:xfrm>
            <a:off x="2759243" y="1749972"/>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tx1"/>
                </a:solidFill>
                <a:latin typeface="黑体" pitchFamily="49" charset="-122"/>
                <a:ea typeface="黑体" pitchFamily="49" charset="-122"/>
              </a:rPr>
              <a:t>倾斜影像预处理</a:t>
            </a:r>
            <a:endParaRPr kumimoji="0" lang="zh-CN" altLang="en-US" sz="1600" i="0" u="none" strike="noStrike" cap="none" normalizeH="0" baseline="0" dirty="0">
              <a:ln>
                <a:noFill/>
              </a:ln>
              <a:solidFill>
                <a:schemeClr val="tx1"/>
              </a:solidFill>
              <a:effectLst/>
              <a:latin typeface="黑体" pitchFamily="49" charset="-122"/>
              <a:ea typeface="黑体" pitchFamily="49" charset="-122"/>
            </a:endParaRPr>
          </a:p>
        </p:txBody>
      </p:sp>
      <p:sp>
        <p:nvSpPr>
          <p:cNvPr id="15" name="矩形 14"/>
          <p:cNvSpPr/>
          <p:nvPr/>
        </p:nvSpPr>
        <p:spPr bwMode="auto">
          <a:xfrm>
            <a:off x="2759243" y="2583170"/>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tx1"/>
                </a:solidFill>
                <a:latin typeface="黑体" pitchFamily="49" charset="-122"/>
                <a:ea typeface="黑体" pitchFamily="49" charset="-122"/>
              </a:rPr>
              <a:t>自动空中三角测量</a:t>
            </a:r>
            <a:endParaRPr kumimoji="0" lang="zh-CN" altLang="en-US" sz="1600" i="0" u="none" strike="noStrike" cap="none" normalizeH="0" baseline="0" dirty="0">
              <a:ln>
                <a:noFill/>
              </a:ln>
              <a:solidFill>
                <a:schemeClr val="tx1"/>
              </a:solidFill>
              <a:effectLst/>
              <a:latin typeface="黑体" pitchFamily="49" charset="-122"/>
              <a:ea typeface="黑体" pitchFamily="49" charset="-122"/>
            </a:endParaRPr>
          </a:p>
        </p:txBody>
      </p:sp>
      <p:sp>
        <p:nvSpPr>
          <p:cNvPr id="16" name="矩形 15"/>
          <p:cNvSpPr/>
          <p:nvPr/>
        </p:nvSpPr>
        <p:spPr bwMode="auto">
          <a:xfrm>
            <a:off x="2759243" y="3416368"/>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chemeClr val="tx1"/>
                </a:solidFill>
                <a:effectLst/>
                <a:latin typeface="黑体" pitchFamily="49" charset="-122"/>
                <a:ea typeface="黑体" pitchFamily="49" charset="-122"/>
              </a:rPr>
              <a:t>点云重建</a:t>
            </a:r>
          </a:p>
        </p:txBody>
      </p:sp>
      <p:sp>
        <p:nvSpPr>
          <p:cNvPr id="17" name="矩形 16"/>
          <p:cNvSpPr/>
          <p:nvPr/>
        </p:nvSpPr>
        <p:spPr bwMode="auto">
          <a:xfrm>
            <a:off x="2759243" y="4249566"/>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chemeClr val="tx1"/>
                </a:solidFill>
                <a:effectLst/>
                <a:latin typeface="黑体" pitchFamily="49" charset="-122"/>
                <a:ea typeface="黑体" pitchFamily="49" charset="-122"/>
              </a:rPr>
              <a:t>曲面构网</a:t>
            </a:r>
          </a:p>
        </p:txBody>
      </p:sp>
      <p:sp>
        <p:nvSpPr>
          <p:cNvPr id="19" name="矩形 18"/>
          <p:cNvSpPr/>
          <p:nvPr/>
        </p:nvSpPr>
        <p:spPr bwMode="auto">
          <a:xfrm>
            <a:off x="2759243" y="5082764"/>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chemeClr val="tx1"/>
                </a:solidFill>
                <a:effectLst/>
                <a:latin typeface="黑体" pitchFamily="49" charset="-122"/>
                <a:ea typeface="黑体" pitchFamily="49" charset="-122"/>
              </a:rPr>
              <a:t>纹理映射</a:t>
            </a:r>
          </a:p>
        </p:txBody>
      </p:sp>
      <p:sp>
        <p:nvSpPr>
          <p:cNvPr id="20" name="矩形 19"/>
          <p:cNvSpPr/>
          <p:nvPr/>
        </p:nvSpPr>
        <p:spPr bwMode="auto">
          <a:xfrm>
            <a:off x="2759243" y="5915963"/>
            <a:ext cx="1780674" cy="53325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chemeClr val="tx1"/>
                </a:solidFill>
                <a:effectLst/>
                <a:latin typeface="黑体" pitchFamily="49" charset="-122"/>
                <a:ea typeface="黑体" pitchFamily="49" charset="-122"/>
              </a:rPr>
              <a:t>实景三维模型</a:t>
            </a:r>
          </a:p>
        </p:txBody>
      </p:sp>
      <p:sp>
        <p:nvSpPr>
          <p:cNvPr id="10" name="右箭头 9"/>
          <p:cNvSpPr/>
          <p:nvPr/>
        </p:nvSpPr>
        <p:spPr bwMode="auto">
          <a:xfrm>
            <a:off x="1572176" y="3590670"/>
            <a:ext cx="866274" cy="537877"/>
          </a:xfrm>
          <a:prstGeom prst="rightArrow">
            <a:avLst/>
          </a:prstGeom>
          <a:ln>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itchFamily="34" charset="0"/>
            </a:endParaRPr>
          </a:p>
        </p:txBody>
      </p:sp>
      <p:sp>
        <p:nvSpPr>
          <p:cNvPr id="23" name="右箭头 22"/>
          <p:cNvSpPr/>
          <p:nvPr/>
        </p:nvSpPr>
        <p:spPr bwMode="auto">
          <a:xfrm>
            <a:off x="5069028" y="3512462"/>
            <a:ext cx="866274" cy="537877"/>
          </a:xfrm>
          <a:prstGeom prst="rightArrow">
            <a:avLst/>
          </a:prstGeom>
          <a:ln>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itchFamily="34" charset="0"/>
            </a:endParaRPr>
          </a:p>
        </p:txBody>
      </p:sp>
      <p:pic>
        <p:nvPicPr>
          <p:cNvPr id="11" name="图片 10"/>
          <p:cNvPicPr>
            <a:picLocks noChangeAspect="1"/>
          </p:cNvPicPr>
          <p:nvPr/>
        </p:nvPicPr>
        <p:blipFill>
          <a:blip r:embed="rId4" cstate="print"/>
          <a:stretch>
            <a:fillRect/>
          </a:stretch>
        </p:blipFill>
        <p:spPr>
          <a:xfrm>
            <a:off x="6271907" y="5007516"/>
            <a:ext cx="2193483" cy="1512174"/>
          </a:xfrm>
          <a:prstGeom prst="rect">
            <a:avLst/>
          </a:prstGeom>
        </p:spPr>
      </p:pic>
      <p:pic>
        <p:nvPicPr>
          <p:cNvPr id="12" name="图片 11"/>
          <p:cNvPicPr>
            <a:picLocks noChangeAspect="1"/>
          </p:cNvPicPr>
          <p:nvPr/>
        </p:nvPicPr>
        <p:blipFill>
          <a:blip r:embed="rId5" cstate="print"/>
          <a:stretch>
            <a:fillRect/>
          </a:stretch>
        </p:blipFill>
        <p:spPr>
          <a:xfrm>
            <a:off x="6255867" y="3102590"/>
            <a:ext cx="2209524" cy="1695238"/>
          </a:xfrm>
          <a:prstGeom prst="rect">
            <a:avLst/>
          </a:prstGeom>
        </p:spPr>
      </p:pic>
      <p:pic>
        <p:nvPicPr>
          <p:cNvPr id="13" name="图片 12"/>
          <p:cNvPicPr>
            <a:picLocks noChangeAspect="1"/>
          </p:cNvPicPr>
          <p:nvPr/>
        </p:nvPicPr>
        <p:blipFill>
          <a:blip r:embed="rId6" cstate="print"/>
          <a:stretch>
            <a:fillRect/>
          </a:stretch>
        </p:blipFill>
        <p:spPr>
          <a:xfrm>
            <a:off x="6255867" y="1272316"/>
            <a:ext cx="2161905" cy="1704762"/>
          </a:xfrm>
          <a:prstGeom prst="rect">
            <a:avLst/>
          </a:prstGeom>
        </p:spPr>
      </p:pic>
      <p:pic>
        <p:nvPicPr>
          <p:cNvPr id="14" name="图片 13"/>
          <p:cNvPicPr>
            <a:picLocks noChangeAspect="1"/>
          </p:cNvPicPr>
          <p:nvPr/>
        </p:nvPicPr>
        <p:blipFill>
          <a:blip r:embed="rId7" cstate="print"/>
          <a:stretch>
            <a:fillRect/>
          </a:stretch>
        </p:blipFill>
        <p:spPr>
          <a:xfrm>
            <a:off x="309912" y="2660461"/>
            <a:ext cx="1055857" cy="573535"/>
          </a:xfrm>
          <a:prstGeom prst="rect">
            <a:avLst/>
          </a:prstGeom>
        </p:spPr>
      </p:pic>
      <p:pic>
        <p:nvPicPr>
          <p:cNvPr id="21" name="图片 20"/>
          <p:cNvPicPr>
            <a:picLocks noChangeAspect="1"/>
          </p:cNvPicPr>
          <p:nvPr/>
        </p:nvPicPr>
        <p:blipFill>
          <a:blip r:embed="rId8" cstate="print"/>
          <a:stretch>
            <a:fillRect/>
          </a:stretch>
        </p:blipFill>
        <p:spPr>
          <a:xfrm>
            <a:off x="320213" y="4141770"/>
            <a:ext cx="1035254" cy="64105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5" descr="C:\Users\VisualPark\Desktop\水文\示意图\新建文件夹\新建文件夹\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1546" y="1721516"/>
            <a:ext cx="6211902" cy="3494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132" descr="C:\Users\VisualPark\Desktop\水文\示意图\新建文件夹\新建文件夹\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2561" y="1939645"/>
            <a:ext cx="6085817" cy="3422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6" descr="C:\Users\VisualPark\Desktop\水文\示意图\新建文件夹\新建文件夹\2.png"/>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6716" y="2186706"/>
            <a:ext cx="6598300" cy="4002391"/>
          </a:xfrm>
          <a:prstGeom prst="rect">
            <a:avLst/>
          </a:prstGeom>
          <a:noFill/>
          <a:ln>
            <a:noFill/>
          </a:ln>
        </p:spPr>
      </p:pic>
      <p:pic>
        <p:nvPicPr>
          <p:cNvPr id="8" name="图片 7" descr="C:\Users\VisualPark\Desktop\水文\示意图\新建文件夹\新建文件夹\5.png"/>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92946" y="2513375"/>
            <a:ext cx="6388153" cy="3983008"/>
          </a:xfrm>
          <a:prstGeom prst="rect">
            <a:avLst/>
          </a:prstGeom>
          <a:noFill/>
          <a:ln>
            <a:noFill/>
          </a:ln>
        </p:spPr>
      </p:pic>
      <p:sp>
        <p:nvSpPr>
          <p:cNvPr id="9" name="文本框 8"/>
          <p:cNvSpPr txBox="1"/>
          <p:nvPr/>
        </p:nvSpPr>
        <p:spPr>
          <a:xfrm>
            <a:off x="3224048" y="6496383"/>
            <a:ext cx="2695903" cy="400110"/>
          </a:xfrm>
          <a:prstGeom prst="rect">
            <a:avLst/>
          </a:prstGeom>
          <a:noFill/>
        </p:spPr>
        <p:txBody>
          <a:bodyPr wrap="square" rtlCol="0">
            <a:spAutoFit/>
          </a:bodyPr>
          <a:lstStyle/>
          <a:p>
            <a:pPr algn="ctr"/>
            <a:r>
              <a:rPr lang="zh-CN" altLang="en-US" dirty="0"/>
              <a:t>江西婺源示范区系统</a:t>
            </a:r>
          </a:p>
        </p:txBody>
      </p:sp>
      <p:sp>
        <p:nvSpPr>
          <p:cNvPr id="2" name="文本框 1"/>
          <p:cNvSpPr txBox="1"/>
          <p:nvPr/>
        </p:nvSpPr>
        <p:spPr>
          <a:xfrm>
            <a:off x="371546" y="1112571"/>
            <a:ext cx="5836749" cy="608945"/>
          </a:xfrm>
          <a:prstGeom prst="rect">
            <a:avLst/>
          </a:prstGeom>
          <a:noFill/>
        </p:spPr>
        <p:txBody>
          <a:bodyPr wrap="square" rtlCol="0">
            <a:spAutoFit/>
          </a:bodyPr>
          <a:lstStyle/>
          <a:p>
            <a:endParaRPr lang="zh-CN" altLang="en-US" dirty="0"/>
          </a:p>
        </p:txBody>
      </p:sp>
      <p:sp>
        <p:nvSpPr>
          <p:cNvPr id="11" name="矩形 10"/>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2</a:t>
            </a:r>
            <a:r>
              <a:rPr lang="zh-CN" altLang="en-US" sz="3600" dirty="0">
                <a:solidFill>
                  <a:schemeClr val="bg1"/>
                </a:solidFill>
                <a:latin typeface="隶书" panose="02010509060101010101" charset="-122"/>
                <a:ea typeface="隶书" panose="02010509060101010101" charset="-122"/>
              </a:rPr>
              <a:t>、基于实景三维数字建模的信息展示</a:t>
            </a:r>
          </a:p>
        </p:txBody>
      </p:sp>
      <p:sp>
        <p:nvSpPr>
          <p:cNvPr id="12" name="矩形 11"/>
          <p:cNvSpPr/>
          <p:nvPr/>
        </p:nvSpPr>
        <p:spPr>
          <a:xfrm>
            <a:off x="0" y="789187"/>
            <a:ext cx="8613058" cy="400110"/>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b="1" kern="0" dirty="0">
                <a:solidFill>
                  <a:schemeClr val="tx2"/>
                </a:solidFill>
                <a:latin typeface="黑体" pitchFamily="49" charset="-122"/>
                <a:ea typeface="黑体" pitchFamily="49" charset="-122"/>
              </a:rPr>
              <a:t>江西婺源水文示范项目</a:t>
            </a:r>
            <a:r>
              <a:rPr lang="en-US" altLang="zh-CN" b="1" kern="0" dirty="0">
                <a:solidFill>
                  <a:schemeClr val="tx2"/>
                </a:solidFill>
                <a:latin typeface="黑体" pitchFamily="49" charset="-122"/>
                <a:ea typeface="黑体" pitchFamily="49" charset="-122"/>
              </a:rPr>
              <a:t>——</a:t>
            </a:r>
            <a:r>
              <a:rPr lang="zh-CN" altLang="en-US" b="1" kern="0" dirty="0">
                <a:solidFill>
                  <a:schemeClr val="tx2"/>
                </a:solidFill>
                <a:latin typeface="黑体" pitchFamily="49" charset="-122"/>
                <a:ea typeface="黑体" pitchFamily="49" charset="-122"/>
              </a:rPr>
              <a:t>实景三维建模试点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extBox 13"/>
          <p:cNvSpPr txBox="1"/>
          <p:nvPr/>
        </p:nvSpPr>
        <p:spPr>
          <a:xfrm>
            <a:off x="2931165" y="1514067"/>
            <a:ext cx="3600450" cy="400110"/>
          </a:xfrm>
          <a:prstGeom prst="rect">
            <a:avLst/>
          </a:prstGeom>
          <a:solidFill>
            <a:schemeClr val="accent2"/>
          </a:solidFill>
          <a:ln w="12700" cmpd="sng">
            <a:solidFill>
              <a:schemeClr val="bg1">
                <a:lumMod val="85000"/>
              </a:schemeClr>
            </a:solidFill>
          </a:ln>
        </p:spPr>
        <p:txBody>
          <a:bodyPr>
            <a:spAutoFit/>
          </a:bodyPr>
          <a:lstStyle/>
          <a:p>
            <a:pPr algn="ctr">
              <a:defRPr/>
            </a:pPr>
            <a:r>
              <a:rPr lang="zh-CN" altLang="en-US" b="1" dirty="0">
                <a:solidFill>
                  <a:schemeClr val="bg1"/>
                </a:solidFill>
                <a:ea typeface="宋体" pitchFamily="2" charset="-122"/>
              </a:rPr>
              <a:t>总经理（董事长）</a:t>
            </a:r>
            <a:r>
              <a:rPr lang="en-US" altLang="zh-CN" b="1" dirty="0">
                <a:solidFill>
                  <a:schemeClr val="bg1"/>
                </a:solidFill>
                <a:ea typeface="宋体" pitchFamily="2" charset="-122"/>
              </a:rPr>
              <a:t>—</a:t>
            </a:r>
            <a:r>
              <a:rPr lang="zh-CN" altLang="en-US" b="1" dirty="0">
                <a:solidFill>
                  <a:schemeClr val="bg1"/>
                </a:solidFill>
                <a:ea typeface="宋体" pitchFamily="2" charset="-122"/>
              </a:rPr>
              <a:t>周扬</a:t>
            </a:r>
          </a:p>
        </p:txBody>
      </p:sp>
      <p:sp>
        <p:nvSpPr>
          <p:cNvPr id="10" name="TextBox 14"/>
          <p:cNvSpPr txBox="1"/>
          <p:nvPr/>
        </p:nvSpPr>
        <p:spPr>
          <a:xfrm>
            <a:off x="1210262" y="2235160"/>
            <a:ext cx="6444953" cy="400110"/>
          </a:xfrm>
          <a:prstGeom prst="rect">
            <a:avLst/>
          </a:prstGeom>
          <a:solidFill>
            <a:schemeClr val="accent2"/>
          </a:solidFill>
          <a:ln w="12700" cmpd="sng">
            <a:solidFill>
              <a:schemeClr val="bg1">
                <a:lumMod val="85000"/>
              </a:schemeClr>
            </a:solidFill>
          </a:ln>
        </p:spPr>
        <p:txBody>
          <a:bodyPr wrap="square">
            <a:spAutoFit/>
          </a:bodyPr>
          <a:lstStyle/>
          <a:p>
            <a:pPr algn="ctr">
              <a:defRPr/>
            </a:pPr>
            <a:r>
              <a:rPr lang="zh-CN" altLang="en-US" b="1" dirty="0">
                <a:solidFill>
                  <a:schemeClr val="bg1"/>
                </a:solidFill>
                <a:ea typeface="宋体" pitchFamily="2" charset="-122"/>
              </a:rPr>
              <a:t>副总经理、总工程师</a:t>
            </a:r>
          </a:p>
        </p:txBody>
      </p:sp>
      <p:sp>
        <p:nvSpPr>
          <p:cNvPr id="21" name="TextBox 29"/>
          <p:cNvSpPr txBox="1"/>
          <p:nvPr/>
        </p:nvSpPr>
        <p:spPr>
          <a:xfrm>
            <a:off x="1309382" y="831461"/>
            <a:ext cx="6538205" cy="400110"/>
          </a:xfrm>
          <a:prstGeom prst="rect">
            <a:avLst/>
          </a:prstGeom>
          <a:solidFill>
            <a:schemeClr val="accent2"/>
          </a:solidFill>
          <a:ln w="12700" cmpd="sng">
            <a:solidFill>
              <a:schemeClr val="bg1">
                <a:lumMod val="85000"/>
              </a:schemeClr>
            </a:solidFill>
          </a:ln>
        </p:spPr>
        <p:txBody>
          <a:bodyPr wrap="square">
            <a:spAutoFit/>
          </a:bodyPr>
          <a:lstStyle/>
          <a:p>
            <a:pPr algn="ctr">
              <a:defRPr/>
            </a:pPr>
            <a:r>
              <a:rPr lang="zh-CN" altLang="en-US" sz="2000" b="1" dirty="0">
                <a:solidFill>
                  <a:schemeClr val="bg1"/>
                </a:solidFill>
                <a:ea typeface="宋体" pitchFamily="2" charset="-122"/>
              </a:rPr>
              <a:t>水利部水利信息中心（水利部水文局）</a:t>
            </a:r>
            <a:r>
              <a:rPr lang="zh-CN" altLang="en-US" b="1" dirty="0">
                <a:solidFill>
                  <a:schemeClr val="bg1"/>
                </a:solidFill>
                <a:ea typeface="宋体" pitchFamily="2" charset="-122"/>
              </a:rPr>
              <a:t>管委会</a:t>
            </a:r>
            <a:endParaRPr lang="zh-CN" altLang="en-US" sz="2000" b="1" dirty="0">
              <a:solidFill>
                <a:schemeClr val="bg1"/>
              </a:solidFill>
              <a:ea typeface="宋体" pitchFamily="2" charset="-122"/>
            </a:endParaRPr>
          </a:p>
        </p:txBody>
      </p:sp>
      <p:sp>
        <p:nvSpPr>
          <p:cNvPr id="23" name="右箭头 22"/>
          <p:cNvSpPr/>
          <p:nvPr/>
        </p:nvSpPr>
        <p:spPr>
          <a:xfrm rot="16200000" flipH="1">
            <a:off x="4499911" y="1110424"/>
            <a:ext cx="279387" cy="521681"/>
          </a:xfrm>
          <a:prstGeom prst="rightArrow">
            <a:avLst/>
          </a:prstGeom>
          <a:solidFill>
            <a:schemeClr val="accent2"/>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4" name="右箭头 23"/>
          <p:cNvSpPr/>
          <p:nvPr/>
        </p:nvSpPr>
        <p:spPr>
          <a:xfrm rot="16200000" flipH="1">
            <a:off x="4502300" y="1751572"/>
            <a:ext cx="317501" cy="593434"/>
          </a:xfrm>
          <a:prstGeom prst="rightArrow">
            <a:avLst/>
          </a:prstGeom>
          <a:solidFill>
            <a:schemeClr val="accent2"/>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5" name="右箭头 34"/>
          <p:cNvSpPr/>
          <p:nvPr/>
        </p:nvSpPr>
        <p:spPr>
          <a:xfrm rot="16200000" flipH="1">
            <a:off x="3987815" y="2584399"/>
            <a:ext cx="358775" cy="534941"/>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6" name="右箭头 35"/>
          <p:cNvSpPr/>
          <p:nvPr/>
        </p:nvSpPr>
        <p:spPr>
          <a:xfrm rot="16200000" flipH="1">
            <a:off x="1346272" y="2564324"/>
            <a:ext cx="358775" cy="556312"/>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7" name="右箭头 36"/>
          <p:cNvSpPr/>
          <p:nvPr/>
        </p:nvSpPr>
        <p:spPr>
          <a:xfrm rot="16200000" flipH="1">
            <a:off x="7062879" y="2452094"/>
            <a:ext cx="358775" cy="781368"/>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nvGrpSpPr>
          <p:cNvPr id="3" name="组合 2"/>
          <p:cNvGrpSpPr/>
          <p:nvPr/>
        </p:nvGrpSpPr>
        <p:grpSpPr>
          <a:xfrm>
            <a:off x="6813738" y="3092046"/>
            <a:ext cx="2066702" cy="3073129"/>
            <a:chOff x="227925" y="3031257"/>
            <a:chExt cx="2066702" cy="3073129"/>
          </a:xfrm>
        </p:grpSpPr>
        <p:sp>
          <p:nvSpPr>
            <p:cNvPr id="11" name="TextBox 15"/>
            <p:cNvSpPr txBox="1"/>
            <p:nvPr/>
          </p:nvSpPr>
          <p:spPr>
            <a:xfrm>
              <a:off x="227925" y="3870773"/>
              <a:ext cx="487680"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行财务政部</a:t>
              </a:r>
            </a:p>
          </p:txBody>
        </p:sp>
        <p:sp>
          <p:nvSpPr>
            <p:cNvPr id="15" name="TextBox 19"/>
            <p:cNvSpPr txBox="1"/>
            <p:nvPr/>
          </p:nvSpPr>
          <p:spPr>
            <a:xfrm>
              <a:off x="1770956" y="3870773"/>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市场部 </a:t>
              </a:r>
            </a:p>
          </p:txBody>
        </p:sp>
        <p:sp>
          <p:nvSpPr>
            <p:cNvPr id="25" name="右箭头 24"/>
            <p:cNvSpPr/>
            <p:nvPr/>
          </p:nvSpPr>
          <p:spPr>
            <a:xfrm rot="16200000" flipH="1">
              <a:off x="218542" y="3489447"/>
              <a:ext cx="420635" cy="323238"/>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6" name="右箭头 25"/>
            <p:cNvSpPr/>
            <p:nvPr/>
          </p:nvSpPr>
          <p:spPr>
            <a:xfrm rot="16200000" flipH="1">
              <a:off x="1836309" y="3492088"/>
              <a:ext cx="400109" cy="323241"/>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TextBox 47"/>
            <p:cNvSpPr txBox="1"/>
            <p:nvPr/>
          </p:nvSpPr>
          <p:spPr>
            <a:xfrm>
              <a:off x="276915" y="3031257"/>
              <a:ext cx="2017712" cy="400110"/>
            </a:xfrm>
            <a:prstGeom prst="rect">
              <a:avLst/>
            </a:prstGeom>
            <a:solidFill>
              <a:schemeClr val="accent2"/>
            </a:solidFill>
            <a:ln w="12700" cmpd="sng">
              <a:solidFill>
                <a:schemeClr val="bg1">
                  <a:lumMod val="85000"/>
                </a:schemeClr>
              </a:solidFill>
            </a:ln>
          </p:spPr>
          <p:txBody>
            <a:bodyPr>
              <a:spAutoFit/>
            </a:bodyPr>
            <a:lstStyle/>
            <a:p>
              <a:pPr algn="ctr">
                <a:defRPr/>
              </a:pPr>
              <a:r>
                <a:rPr lang="zh-CN" altLang="en-US" b="1" dirty="0">
                  <a:solidFill>
                    <a:schemeClr val="bg1"/>
                  </a:solidFill>
                  <a:ea typeface="宋体" pitchFamily="2" charset="-122"/>
                </a:rPr>
                <a:t>职能部门</a:t>
              </a:r>
            </a:p>
          </p:txBody>
        </p:sp>
      </p:grpSp>
      <p:grpSp>
        <p:nvGrpSpPr>
          <p:cNvPr id="2" name="组合 1"/>
          <p:cNvGrpSpPr/>
          <p:nvPr/>
        </p:nvGrpSpPr>
        <p:grpSpPr>
          <a:xfrm>
            <a:off x="128846" y="3114642"/>
            <a:ext cx="6415521" cy="3083347"/>
            <a:chOff x="2523130" y="3053853"/>
            <a:chExt cx="6415521" cy="3083347"/>
          </a:xfrm>
        </p:grpSpPr>
        <p:sp>
          <p:nvSpPr>
            <p:cNvPr id="12" name="TextBox 16"/>
            <p:cNvSpPr txBox="1"/>
            <p:nvPr/>
          </p:nvSpPr>
          <p:spPr>
            <a:xfrm>
              <a:off x="3399430" y="3903587"/>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系统集成部</a:t>
              </a:r>
            </a:p>
          </p:txBody>
        </p:sp>
        <p:sp>
          <p:nvSpPr>
            <p:cNvPr id="13" name="TextBox 17"/>
            <p:cNvSpPr txBox="1"/>
            <p:nvPr/>
          </p:nvSpPr>
          <p:spPr>
            <a:xfrm>
              <a:off x="2523130" y="3903587"/>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咨询设计部</a:t>
              </a:r>
            </a:p>
          </p:txBody>
        </p:sp>
        <p:sp>
          <p:nvSpPr>
            <p:cNvPr id="14" name="TextBox 18"/>
            <p:cNvSpPr txBox="1"/>
            <p:nvPr/>
          </p:nvSpPr>
          <p:spPr>
            <a:xfrm>
              <a:off x="4978993" y="3903587"/>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运行维护部</a:t>
              </a:r>
            </a:p>
          </p:txBody>
        </p:sp>
        <p:sp>
          <p:nvSpPr>
            <p:cNvPr id="16" name="TextBox 20"/>
            <p:cNvSpPr txBox="1"/>
            <p:nvPr/>
          </p:nvSpPr>
          <p:spPr>
            <a:xfrm>
              <a:off x="4178893" y="3903587"/>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软件研发部</a:t>
              </a:r>
            </a:p>
          </p:txBody>
        </p:sp>
        <p:sp>
          <p:nvSpPr>
            <p:cNvPr id="17" name="TextBox 22"/>
            <p:cNvSpPr txBox="1"/>
            <p:nvPr/>
          </p:nvSpPr>
          <p:spPr>
            <a:xfrm>
              <a:off x="5858800" y="3873107"/>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湖北分公司</a:t>
              </a:r>
            </a:p>
          </p:txBody>
        </p:sp>
        <p:sp>
          <p:nvSpPr>
            <p:cNvPr id="18" name="TextBox 25"/>
            <p:cNvSpPr txBox="1"/>
            <p:nvPr/>
          </p:nvSpPr>
          <p:spPr>
            <a:xfrm>
              <a:off x="6708182" y="3861383"/>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新疆分公司</a:t>
              </a:r>
            </a:p>
          </p:txBody>
        </p:sp>
        <p:sp>
          <p:nvSpPr>
            <p:cNvPr id="19" name="TextBox 26"/>
            <p:cNvSpPr txBox="1"/>
            <p:nvPr/>
          </p:nvSpPr>
          <p:spPr>
            <a:xfrm>
              <a:off x="7597112" y="3861383"/>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青海分公司</a:t>
              </a:r>
            </a:p>
          </p:txBody>
        </p:sp>
        <p:sp>
          <p:nvSpPr>
            <p:cNvPr id="27" name="右箭头 26"/>
            <p:cNvSpPr/>
            <p:nvPr/>
          </p:nvSpPr>
          <p:spPr>
            <a:xfrm rot="16200000" flipH="1">
              <a:off x="2529634" y="3526987"/>
              <a:ext cx="409322" cy="343877"/>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8" name="右箭头 27"/>
            <p:cNvSpPr/>
            <p:nvPr/>
          </p:nvSpPr>
          <p:spPr>
            <a:xfrm rot="16200000" flipH="1">
              <a:off x="3405835" y="3514387"/>
              <a:ext cx="409321" cy="369079"/>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9" name="右箭头 28"/>
            <p:cNvSpPr/>
            <p:nvPr/>
          </p:nvSpPr>
          <p:spPr>
            <a:xfrm rot="16200000" flipH="1">
              <a:off x="4158895" y="3527010"/>
              <a:ext cx="435802" cy="317352"/>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0" name="右箭头 29"/>
            <p:cNvSpPr/>
            <p:nvPr/>
          </p:nvSpPr>
          <p:spPr>
            <a:xfrm rot="16200000" flipH="1">
              <a:off x="5048497" y="3529318"/>
              <a:ext cx="409322" cy="339220"/>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1" name="右箭头 30"/>
            <p:cNvSpPr/>
            <p:nvPr/>
          </p:nvSpPr>
          <p:spPr>
            <a:xfrm rot="16200000" flipH="1">
              <a:off x="5893662" y="3498290"/>
              <a:ext cx="408536" cy="341098"/>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2" name="右箭头 31"/>
            <p:cNvSpPr/>
            <p:nvPr/>
          </p:nvSpPr>
          <p:spPr>
            <a:xfrm rot="16200000" flipH="1">
              <a:off x="6750889" y="3460337"/>
              <a:ext cx="406918" cy="367741"/>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3" name="右箭头 32"/>
            <p:cNvSpPr/>
            <p:nvPr/>
          </p:nvSpPr>
          <p:spPr>
            <a:xfrm rot="16200000" flipH="1">
              <a:off x="7651965" y="3492163"/>
              <a:ext cx="353399" cy="341098"/>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9" name="TextBox 48"/>
            <p:cNvSpPr txBox="1"/>
            <p:nvPr/>
          </p:nvSpPr>
          <p:spPr>
            <a:xfrm>
              <a:off x="2614480" y="3071798"/>
              <a:ext cx="2808288" cy="400110"/>
            </a:xfrm>
            <a:prstGeom prst="rect">
              <a:avLst/>
            </a:prstGeom>
            <a:solidFill>
              <a:schemeClr val="accent2"/>
            </a:solidFill>
            <a:ln w="12700" cmpd="sng">
              <a:solidFill>
                <a:schemeClr val="bg1">
                  <a:lumMod val="85000"/>
                </a:schemeClr>
              </a:solidFill>
            </a:ln>
          </p:spPr>
          <p:txBody>
            <a:bodyPr>
              <a:spAutoFit/>
            </a:bodyPr>
            <a:lstStyle/>
            <a:p>
              <a:pPr algn="ctr">
                <a:defRPr/>
              </a:pPr>
              <a:r>
                <a:rPr lang="zh-CN" altLang="en-US" b="1" dirty="0">
                  <a:solidFill>
                    <a:schemeClr val="bg1"/>
                  </a:solidFill>
                  <a:ea typeface="宋体" pitchFamily="2" charset="-122"/>
                </a:rPr>
                <a:t>业务部门</a:t>
              </a:r>
            </a:p>
          </p:txBody>
        </p:sp>
        <p:sp>
          <p:nvSpPr>
            <p:cNvPr id="40" name="TextBox 49"/>
            <p:cNvSpPr txBox="1"/>
            <p:nvPr/>
          </p:nvSpPr>
          <p:spPr>
            <a:xfrm>
              <a:off x="5783552" y="3053853"/>
              <a:ext cx="3107231" cy="400110"/>
            </a:xfrm>
            <a:prstGeom prst="rect">
              <a:avLst/>
            </a:prstGeom>
            <a:solidFill>
              <a:schemeClr val="accent2"/>
            </a:solidFill>
            <a:ln w="12700" cmpd="sng">
              <a:solidFill>
                <a:schemeClr val="bg1">
                  <a:lumMod val="85000"/>
                </a:schemeClr>
              </a:solidFill>
            </a:ln>
          </p:spPr>
          <p:txBody>
            <a:bodyPr wrap="square">
              <a:spAutoFit/>
            </a:bodyPr>
            <a:lstStyle/>
            <a:p>
              <a:pPr algn="ctr">
                <a:defRPr/>
              </a:pPr>
              <a:r>
                <a:rPr lang="zh-CN" altLang="en-US" b="1" dirty="0">
                  <a:solidFill>
                    <a:schemeClr val="bg1"/>
                  </a:solidFill>
                  <a:ea typeface="宋体" pitchFamily="2" charset="-122"/>
                </a:rPr>
                <a:t>分公司</a:t>
              </a:r>
            </a:p>
          </p:txBody>
        </p:sp>
        <p:sp>
          <p:nvSpPr>
            <p:cNvPr id="43" name="TextBox 27"/>
            <p:cNvSpPr txBox="1"/>
            <p:nvPr/>
          </p:nvSpPr>
          <p:spPr>
            <a:xfrm>
              <a:off x="8446208" y="3847668"/>
              <a:ext cx="492443"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南京研发分部</a:t>
              </a:r>
            </a:p>
          </p:txBody>
        </p:sp>
        <p:sp>
          <p:nvSpPr>
            <p:cNvPr id="44" name="右箭头 43"/>
            <p:cNvSpPr/>
            <p:nvPr/>
          </p:nvSpPr>
          <p:spPr>
            <a:xfrm rot="16200000" flipH="1">
              <a:off x="8520482" y="3469747"/>
              <a:ext cx="362018" cy="378583"/>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45" name="矩形 44"/>
          <p:cNvSpPr/>
          <p:nvPr/>
        </p:nvSpPr>
        <p:spPr>
          <a:xfrm>
            <a:off x="0" y="-8604"/>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latin typeface="隶书" panose="02010509060101010101" charset="-122"/>
                <a:ea typeface="隶书" panose="02010509060101010101" charset="-122"/>
              </a:rPr>
              <a:t>公司概况</a:t>
            </a:r>
          </a:p>
        </p:txBody>
      </p:sp>
      <p:sp>
        <p:nvSpPr>
          <p:cNvPr id="4" name="右箭头 3"/>
          <p:cNvSpPr/>
          <p:nvPr/>
        </p:nvSpPr>
        <p:spPr>
          <a:xfrm rot="16200000" flipH="1">
            <a:off x="7688697" y="3554147"/>
            <a:ext cx="400109" cy="323241"/>
          </a:xfrm>
          <a:prstGeom prst="rightArrow">
            <a:avLst/>
          </a:prstGeom>
          <a:solidFill>
            <a:schemeClr val="accent2"/>
          </a:soli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 name="TextBox 19"/>
          <p:cNvSpPr txBox="1"/>
          <p:nvPr/>
        </p:nvSpPr>
        <p:spPr>
          <a:xfrm>
            <a:off x="7623027" y="3932197"/>
            <a:ext cx="487680" cy="2233613"/>
          </a:xfrm>
          <a:prstGeom prst="rect">
            <a:avLst/>
          </a:prstGeom>
          <a:solidFill>
            <a:schemeClr val="accent2"/>
          </a:solidFill>
          <a:ln w="12700" cmpd="sng">
            <a:solidFill>
              <a:schemeClr val="bg1">
                <a:lumMod val="85000"/>
              </a:schemeClr>
            </a:solidFill>
          </a:ln>
        </p:spPr>
        <p:txBody>
          <a:bodyPr vert="eaVert">
            <a:spAutoFit/>
          </a:bodyPr>
          <a:lstStyle/>
          <a:p>
            <a:pPr algn="ctr">
              <a:defRPr/>
            </a:pPr>
            <a:r>
              <a:rPr lang="zh-CN" altLang="en-US" b="1" dirty="0">
                <a:solidFill>
                  <a:schemeClr val="bg1"/>
                </a:solidFill>
                <a:ea typeface="宋体" pitchFamily="2" charset="-122"/>
              </a:rPr>
              <a:t>人力资源部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cstate="print"/>
          <a:stretch>
            <a:fillRect/>
          </a:stretch>
        </p:blipFill>
        <p:spPr>
          <a:xfrm>
            <a:off x="394790" y="1379483"/>
            <a:ext cx="8261916" cy="4938157"/>
          </a:xfrm>
          <a:prstGeom prst="rect">
            <a:avLst/>
          </a:prstGeom>
        </p:spPr>
      </p:pic>
      <p:sp>
        <p:nvSpPr>
          <p:cNvPr id="5" name="矩形 4"/>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3</a:t>
            </a:r>
            <a:r>
              <a:rPr lang="zh-CN" altLang="en-US" sz="3600" dirty="0">
                <a:solidFill>
                  <a:schemeClr val="bg1"/>
                </a:solidFill>
                <a:latin typeface="隶书" panose="02010509060101010101" charset="-122"/>
                <a:ea typeface="隶书" panose="02010509060101010101" charset="-122"/>
              </a:rPr>
              <a:t>、大数据</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3</a:t>
            </a:r>
            <a:r>
              <a:rPr lang="zh-CN" altLang="en-US" sz="3600" dirty="0">
                <a:solidFill>
                  <a:schemeClr val="bg1"/>
                </a:solidFill>
                <a:latin typeface="隶书" panose="02010509060101010101" charset="-122"/>
                <a:ea typeface="隶书" panose="02010509060101010101" charset="-122"/>
              </a:rPr>
              <a:t>、大数据</a:t>
            </a:r>
          </a:p>
        </p:txBody>
      </p:sp>
      <p:pic>
        <p:nvPicPr>
          <p:cNvPr id="4" name="图片 3"/>
          <p:cNvPicPr>
            <a:picLocks noChangeAspect="1"/>
          </p:cNvPicPr>
          <p:nvPr/>
        </p:nvPicPr>
        <p:blipFill>
          <a:blip r:embed="rId2" cstate="print"/>
          <a:stretch>
            <a:fillRect/>
          </a:stretch>
        </p:blipFill>
        <p:spPr>
          <a:xfrm>
            <a:off x="1627114" y="4540619"/>
            <a:ext cx="5301976" cy="2213231"/>
          </a:xfrm>
          <a:prstGeom prst="rect">
            <a:avLst/>
          </a:prstGeom>
        </p:spPr>
      </p:pic>
      <p:pic>
        <p:nvPicPr>
          <p:cNvPr id="6" name="Bild 2"/>
          <p:cNvPicPr>
            <a:picLocks noChangeAspect="1"/>
          </p:cNvPicPr>
          <p:nvPr/>
        </p:nvPicPr>
        <p:blipFill rotWithShape="1">
          <a:blip r:embed="rId3" cstate="print">
            <a:extLst>
              <a:ext uri="{28A0092B-C50C-407E-A947-70E740481C1C}">
                <a14:useLocalDpi xmlns:a14="http://schemas.microsoft.com/office/drawing/2010/main" xmlns="" val="0"/>
              </a:ext>
            </a:extLst>
          </a:blip>
          <a:srcRect l="5555" t="12930" r="10404" b="13131"/>
          <a:stretch>
            <a:fillRect/>
          </a:stretch>
        </p:blipFill>
        <p:spPr>
          <a:xfrm>
            <a:off x="67167" y="1686393"/>
            <a:ext cx="1141918" cy="1044451"/>
          </a:xfrm>
          <a:prstGeom prst="rect">
            <a:avLst/>
          </a:prstGeom>
        </p:spPr>
      </p:pic>
      <p:pic>
        <p:nvPicPr>
          <p:cNvPr id="7" name="Bild 3"/>
          <p:cNvPicPr>
            <a:picLocks noChangeAspect="1"/>
          </p:cNvPicPr>
          <p:nvPr/>
        </p:nvPicPr>
        <p:blipFill rotWithShape="1">
          <a:blip r:embed="rId4" cstate="print">
            <a:extLst>
              <a:ext uri="{28A0092B-C50C-407E-A947-70E740481C1C}">
                <a14:useLocalDpi xmlns:a14="http://schemas.microsoft.com/office/drawing/2010/main" xmlns="" val="0"/>
              </a:ext>
            </a:extLst>
          </a:blip>
          <a:srcRect l="6161" t="13333" r="10606" b="14141"/>
          <a:stretch>
            <a:fillRect/>
          </a:stretch>
        </p:blipFill>
        <p:spPr>
          <a:xfrm>
            <a:off x="69790" y="3406956"/>
            <a:ext cx="1167870" cy="985048"/>
          </a:xfrm>
          <a:prstGeom prst="rect">
            <a:avLst/>
          </a:prstGeom>
        </p:spPr>
      </p:pic>
      <p:pic>
        <p:nvPicPr>
          <p:cNvPr id="8" name="Bild 8"/>
          <p:cNvPicPr>
            <a:picLocks noChangeAspect="1"/>
          </p:cNvPicPr>
          <p:nvPr/>
        </p:nvPicPr>
        <p:blipFill rotWithShape="1">
          <a:blip r:embed="rId5" cstate="print">
            <a:extLst>
              <a:ext uri="{28A0092B-C50C-407E-A947-70E740481C1C}">
                <a14:useLocalDpi xmlns:a14="http://schemas.microsoft.com/office/drawing/2010/main" xmlns="" val="0"/>
              </a:ext>
            </a:extLst>
          </a:blip>
          <a:srcRect l="6067" t="13940" r="11223" b="14545"/>
          <a:stretch>
            <a:fillRect/>
          </a:stretch>
        </p:blipFill>
        <p:spPr>
          <a:xfrm>
            <a:off x="1457891" y="1694299"/>
            <a:ext cx="1157647" cy="1039448"/>
          </a:xfrm>
          <a:prstGeom prst="rect">
            <a:avLst/>
          </a:prstGeom>
        </p:spPr>
      </p:pic>
      <p:pic>
        <p:nvPicPr>
          <p:cNvPr id="9" name="Bild 9"/>
          <p:cNvPicPr>
            <a:picLocks noChangeAspect="1"/>
          </p:cNvPicPr>
          <p:nvPr/>
        </p:nvPicPr>
        <p:blipFill rotWithShape="1">
          <a:blip r:embed="rId6" cstate="print">
            <a:extLst>
              <a:ext uri="{28A0092B-C50C-407E-A947-70E740481C1C}">
                <a14:useLocalDpi xmlns:a14="http://schemas.microsoft.com/office/drawing/2010/main" xmlns="" val="0"/>
              </a:ext>
            </a:extLst>
          </a:blip>
          <a:srcRect l="5960" t="13941" r="11616" b="14141"/>
          <a:stretch>
            <a:fillRect/>
          </a:stretch>
        </p:blipFill>
        <p:spPr>
          <a:xfrm>
            <a:off x="1523133" y="3425702"/>
            <a:ext cx="1109622" cy="969477"/>
          </a:xfrm>
          <a:prstGeom prst="rect">
            <a:avLst/>
          </a:prstGeom>
        </p:spPr>
      </p:pic>
      <p:sp>
        <p:nvSpPr>
          <p:cNvPr id="10" name="Textfeld 10"/>
          <p:cNvSpPr txBox="1"/>
          <p:nvPr/>
        </p:nvSpPr>
        <p:spPr>
          <a:xfrm>
            <a:off x="1185906" y="2829880"/>
            <a:ext cx="379202" cy="1015663"/>
          </a:xfrm>
          <a:prstGeom prst="rect">
            <a:avLst/>
          </a:prstGeom>
          <a:noFill/>
        </p:spPr>
        <p:txBody>
          <a:bodyPr wrap="square" rtlCol="0">
            <a:spAutoFit/>
          </a:bodyPr>
          <a:lstStyle/>
          <a:p>
            <a:r>
              <a:rPr lang="en-US" dirty="0">
                <a:solidFill>
                  <a:schemeClr val="bg1"/>
                </a:solidFill>
              </a:rPr>
              <a:t>…</a:t>
            </a:r>
            <a:r>
              <a:rPr lang="de-DE" dirty="0">
                <a:solidFill>
                  <a:schemeClr val="bg1"/>
                </a:solidFill>
              </a:rPr>
              <a:t>...</a:t>
            </a:r>
          </a:p>
        </p:txBody>
      </p:sp>
      <p:sp>
        <p:nvSpPr>
          <p:cNvPr id="11" name="Pfeil nach rechts 13"/>
          <p:cNvSpPr/>
          <p:nvPr/>
        </p:nvSpPr>
        <p:spPr>
          <a:xfrm>
            <a:off x="2744853" y="2851035"/>
            <a:ext cx="266920" cy="260152"/>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4"/>
          <p:cNvSpPr/>
          <p:nvPr/>
        </p:nvSpPr>
        <p:spPr>
          <a:xfrm>
            <a:off x="3382863" y="1697492"/>
            <a:ext cx="1388924" cy="40023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QPE</a:t>
            </a:r>
            <a:r>
              <a:rPr lang="zh-CN" altLang="en-US" sz="1050" b="1" dirty="0"/>
              <a:t>算法</a:t>
            </a:r>
            <a:r>
              <a:rPr lang="de-DE" altLang="zh-CN" sz="1050" b="1" dirty="0"/>
              <a:t>(e.g. RCIT)</a:t>
            </a:r>
            <a:endParaRPr lang="en-US" sz="1050" b="1" dirty="0"/>
          </a:p>
        </p:txBody>
      </p:sp>
      <p:sp>
        <p:nvSpPr>
          <p:cNvPr id="13" name="Rechteck 15"/>
          <p:cNvSpPr/>
          <p:nvPr/>
        </p:nvSpPr>
        <p:spPr>
          <a:xfrm>
            <a:off x="3389271" y="3624912"/>
            <a:ext cx="1362391" cy="64037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QPF</a:t>
            </a:r>
            <a:r>
              <a:rPr lang="zh-CN" altLang="en-US" sz="1050" b="1" dirty="0"/>
              <a:t>算法</a:t>
            </a:r>
            <a:r>
              <a:rPr lang="de-DE" altLang="zh-CN" sz="1050" b="1" dirty="0"/>
              <a:t>(e.g. Lagrange, Semi-Lagrange)</a:t>
            </a:r>
            <a:endParaRPr lang="en-US" sz="1050" b="1" dirty="0"/>
          </a:p>
        </p:txBody>
      </p:sp>
      <p:sp>
        <p:nvSpPr>
          <p:cNvPr id="14" name="Rechteck 16"/>
          <p:cNvSpPr/>
          <p:nvPr/>
        </p:nvSpPr>
        <p:spPr>
          <a:xfrm>
            <a:off x="3386677" y="2750412"/>
            <a:ext cx="1371754" cy="37188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降雨特征提取算法</a:t>
            </a:r>
            <a:endParaRPr lang="en-US" sz="1050" b="1" dirty="0"/>
          </a:p>
        </p:txBody>
      </p:sp>
      <p:pic>
        <p:nvPicPr>
          <p:cNvPr id="15" name="Bild 1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343524" y="1708574"/>
            <a:ext cx="1761030" cy="1170684"/>
          </a:xfrm>
          <a:prstGeom prst="rect">
            <a:avLst/>
          </a:prstGeom>
        </p:spPr>
      </p:pic>
      <p:pic>
        <p:nvPicPr>
          <p:cNvPr id="16" name="Bild 1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365030" y="1676150"/>
            <a:ext cx="1730755" cy="1200744"/>
          </a:xfrm>
          <a:prstGeom prst="rect">
            <a:avLst/>
          </a:prstGeom>
        </p:spPr>
      </p:pic>
      <p:pic>
        <p:nvPicPr>
          <p:cNvPr id="17" name="Bild 2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7425010" y="3198783"/>
            <a:ext cx="1670775" cy="1281485"/>
          </a:xfrm>
          <a:prstGeom prst="rect">
            <a:avLst/>
          </a:prstGeom>
        </p:spPr>
      </p:pic>
      <p:pic>
        <p:nvPicPr>
          <p:cNvPr id="18" name="图片 1"/>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5355551" y="3198681"/>
            <a:ext cx="1771037" cy="1274190"/>
          </a:xfrm>
          <a:prstGeom prst="rect">
            <a:avLst/>
          </a:prstGeom>
        </p:spPr>
      </p:pic>
      <p:sp>
        <p:nvSpPr>
          <p:cNvPr id="19" name="Pfeil nach rechts 23"/>
          <p:cNvSpPr/>
          <p:nvPr/>
        </p:nvSpPr>
        <p:spPr>
          <a:xfrm>
            <a:off x="4894068" y="2805193"/>
            <a:ext cx="266920" cy="260152"/>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0430" y="1325906"/>
            <a:ext cx="8280400" cy="441132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1164" y="1732216"/>
            <a:ext cx="8152487" cy="4343183"/>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51909" y="2330710"/>
            <a:ext cx="7791742" cy="4150999"/>
          </a:xfrm>
          <a:prstGeom prst="rect">
            <a:avLst/>
          </a:prstGeom>
        </p:spPr>
      </p:pic>
      <p:sp>
        <p:nvSpPr>
          <p:cNvPr id="7" name="矩形 6"/>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4</a:t>
            </a:r>
            <a:r>
              <a:rPr lang="zh-CN" altLang="en-US" sz="3600" dirty="0">
                <a:solidFill>
                  <a:schemeClr val="bg1"/>
                </a:solidFill>
                <a:latin typeface="隶书" panose="02010509060101010101" charset="-122"/>
                <a:ea typeface="隶书" panose="02010509060101010101" charset="-122"/>
              </a:rPr>
              <a:t>、基于遥感资料的水相关数据处理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9496"/>
            <a:ext cx="9144000" cy="646331"/>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4</a:t>
            </a:r>
            <a:r>
              <a:rPr lang="zh-CN" altLang="en-US" sz="3600" dirty="0">
                <a:solidFill>
                  <a:schemeClr val="bg1"/>
                </a:solidFill>
                <a:latin typeface="隶书" panose="02010509060101010101" charset="-122"/>
                <a:ea typeface="隶书" panose="02010509060101010101" charset="-122"/>
              </a:rPr>
              <a:t>、基于遥感的水体保持系统（天地一体化）</a:t>
            </a:r>
          </a:p>
        </p:txBody>
      </p:sp>
      <p:pic>
        <p:nvPicPr>
          <p:cNvPr id="6" name="Picture 1" descr="C:\Users\x1\Documents\Tencent Files\8835230\Image\C2C\8VW3N30D2CZ5AXEMLQU}G@P.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7220" y="1671404"/>
            <a:ext cx="8250588" cy="433965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29496"/>
            <a:ext cx="9144000" cy="640080"/>
          </a:xfrm>
          <a:prstGeom prst="rect">
            <a:avLst/>
          </a:prstGeom>
        </p:spPr>
        <p:txBody>
          <a:bodyPr wrap="square">
            <a:spAutoFit/>
          </a:bodyPr>
          <a:lstStyle/>
          <a:p>
            <a:r>
              <a:rPr lang="en-US" altLang="zh-CN" sz="3600" dirty="0">
                <a:solidFill>
                  <a:schemeClr val="bg1"/>
                </a:solidFill>
                <a:latin typeface="隶书" panose="02010509060101010101" charset="-122"/>
                <a:ea typeface="隶书" panose="02010509060101010101" charset="-122"/>
              </a:rPr>
              <a:t>5</a:t>
            </a:r>
            <a:r>
              <a:rPr lang="zh-CN" altLang="en-US" sz="3600" dirty="0">
                <a:solidFill>
                  <a:schemeClr val="bg1"/>
                </a:solidFill>
                <a:latin typeface="隶书" panose="02010509060101010101" charset="-122"/>
                <a:ea typeface="隶书" panose="02010509060101010101" charset="-122"/>
              </a:rPr>
              <a:t>、核心模型研发</a:t>
            </a:r>
          </a:p>
        </p:txBody>
      </p:sp>
      <p:sp>
        <p:nvSpPr>
          <p:cNvPr id="109" name="文本框 108"/>
          <p:cNvSpPr txBox="1"/>
          <p:nvPr/>
        </p:nvSpPr>
        <p:spPr>
          <a:xfrm>
            <a:off x="834188" y="1171074"/>
            <a:ext cx="8309811" cy="4524315"/>
          </a:xfrm>
          <a:prstGeom prst="rect">
            <a:avLst/>
          </a:prstGeom>
          <a:noFill/>
        </p:spPr>
        <p:txBody>
          <a:bodyPr wrap="square" rtlCol="0">
            <a:spAutoFit/>
          </a:bodyPr>
          <a:lstStyle/>
          <a:p>
            <a:pPr marL="342900" indent="-342900" fontAlgn="ctr">
              <a:lnSpc>
                <a:spcPct val="200000"/>
              </a:lnSpc>
              <a:buFont typeface="Wingdings" pitchFamily="2" charset="2"/>
              <a:buChar char="Ø"/>
            </a:pPr>
            <a:r>
              <a:rPr lang="zh-CN" altLang="en-US" sz="2400" dirty="0">
                <a:latin typeface="黑体" pitchFamily="49" charset="-122"/>
                <a:ea typeface="黑体" pitchFamily="49" charset="-122"/>
              </a:rPr>
              <a:t>半湿润半干旱区产流特征的产流模型</a:t>
            </a:r>
            <a:endParaRPr lang="en-US" altLang="zh-CN" sz="2400" dirty="0">
              <a:latin typeface="黑体" pitchFamily="49" charset="-122"/>
              <a:ea typeface="黑体" pitchFamily="49" charset="-122"/>
            </a:endParaRPr>
          </a:p>
          <a:p>
            <a:pPr marL="342900" indent="-342900" fontAlgn="ctr">
              <a:lnSpc>
                <a:spcPct val="200000"/>
              </a:lnSpc>
              <a:buFont typeface="Wingdings" pitchFamily="2" charset="2"/>
              <a:buChar char="Ø"/>
            </a:pPr>
            <a:r>
              <a:rPr lang="zh-CN" altLang="zh-CN" sz="2400" dirty="0">
                <a:latin typeface="黑体" pitchFamily="49" charset="-122"/>
                <a:ea typeface="黑体" pitchFamily="49" charset="-122"/>
              </a:rPr>
              <a:t>基于变动流速地貌单位线</a:t>
            </a:r>
            <a:endParaRPr lang="en-US" altLang="zh-CN" sz="2400" dirty="0">
              <a:latin typeface="黑体" pitchFamily="49" charset="-122"/>
              <a:ea typeface="黑体" pitchFamily="49" charset="-122"/>
            </a:endParaRPr>
          </a:p>
          <a:p>
            <a:pPr marL="342900" indent="-342900" fontAlgn="ctr">
              <a:lnSpc>
                <a:spcPct val="200000"/>
              </a:lnSpc>
              <a:buFont typeface="Wingdings" pitchFamily="2" charset="2"/>
              <a:buChar char="Ø"/>
            </a:pPr>
            <a:r>
              <a:rPr lang="zh-CN" altLang="en-US" sz="2400" dirty="0">
                <a:latin typeface="黑体" pitchFamily="49" charset="-122"/>
                <a:ea typeface="黑体" pitchFamily="49" charset="-122"/>
              </a:rPr>
              <a:t>流域生态健康评价指标体系和评估预警模型</a:t>
            </a:r>
            <a:endParaRPr lang="en-US" altLang="zh-CN" sz="2400" dirty="0">
              <a:latin typeface="黑体" pitchFamily="49" charset="-122"/>
              <a:ea typeface="黑体" pitchFamily="49" charset="-122"/>
            </a:endParaRPr>
          </a:p>
          <a:p>
            <a:pPr marL="342900" indent="-342900" fontAlgn="ctr">
              <a:lnSpc>
                <a:spcPct val="200000"/>
              </a:lnSpc>
              <a:buFont typeface="Wingdings" pitchFamily="2" charset="2"/>
              <a:buChar char="Ø"/>
            </a:pPr>
            <a:r>
              <a:rPr lang="zh-CN" altLang="zh-CN" sz="2400" dirty="0">
                <a:latin typeface="黑体" pitchFamily="49" charset="-122"/>
                <a:ea typeface="黑体" pitchFamily="49" charset="-122"/>
              </a:rPr>
              <a:t>分布式水文模型</a:t>
            </a:r>
          </a:p>
          <a:p>
            <a:pPr marL="342900" indent="-342900" fontAlgn="ctr">
              <a:lnSpc>
                <a:spcPct val="200000"/>
              </a:lnSpc>
              <a:buFont typeface="Wingdings" pitchFamily="2" charset="2"/>
              <a:buChar char="Ø"/>
            </a:pPr>
            <a:r>
              <a:rPr lang="en-US" altLang="zh-CN" sz="2400" dirty="0">
                <a:latin typeface="黑体" pitchFamily="49" charset="-122"/>
                <a:ea typeface="黑体" pitchFamily="49" charset="-122"/>
              </a:rPr>
              <a:t>…</a:t>
            </a:r>
          </a:p>
          <a:p>
            <a:pPr>
              <a:lnSpc>
                <a:spcPct val="200000"/>
              </a:lnSpc>
            </a:pPr>
            <a:endParaRPr lang="zh-CN"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0606"/>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公司概况</a:t>
            </a:r>
          </a:p>
        </p:txBody>
      </p:sp>
      <p:sp>
        <p:nvSpPr>
          <p:cNvPr id="5" name="矩形 4"/>
          <p:cNvSpPr/>
          <p:nvPr/>
        </p:nvSpPr>
        <p:spPr>
          <a:xfrm>
            <a:off x="412955" y="883952"/>
            <a:ext cx="8613058" cy="48323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kern="0" dirty="0">
                <a:solidFill>
                  <a:schemeClr val="accent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公司资质</a:t>
            </a:r>
          </a:p>
        </p:txBody>
      </p:sp>
      <p:sp>
        <p:nvSpPr>
          <p:cNvPr id="14" name="Text Box 12"/>
          <p:cNvSpPr txBox="1">
            <a:spLocks noChangeArrowheads="1"/>
          </p:cNvSpPr>
          <p:nvPr/>
        </p:nvSpPr>
        <p:spPr bwMode="auto">
          <a:xfrm>
            <a:off x="640684" y="2193287"/>
            <a:ext cx="3887788" cy="466725"/>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en-US" altLang="zh-CN" sz="2400">
                <a:ea typeface="宋体" pitchFamily="2" charset="-122"/>
              </a:rPr>
              <a:t>ISO9001</a:t>
            </a:r>
            <a:r>
              <a:rPr lang="zh-CN" altLang="en-US" sz="2400">
                <a:ea typeface="宋体" pitchFamily="2" charset="-122"/>
              </a:rPr>
              <a:t>质量体系认证证书</a:t>
            </a:r>
          </a:p>
        </p:txBody>
      </p:sp>
      <p:sp>
        <p:nvSpPr>
          <p:cNvPr id="16" name="Text Box 13"/>
          <p:cNvSpPr txBox="1">
            <a:spLocks noChangeArrowheads="1"/>
          </p:cNvSpPr>
          <p:nvPr/>
        </p:nvSpPr>
        <p:spPr bwMode="auto">
          <a:xfrm>
            <a:off x="640684" y="2938883"/>
            <a:ext cx="5688678" cy="461665"/>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en-US" altLang="zh-CN" sz="2400" dirty="0">
                <a:ea typeface="宋体" pitchFamily="2" charset="-122"/>
              </a:rPr>
              <a:t>CMMI3</a:t>
            </a:r>
            <a:r>
              <a:rPr lang="zh-CN" altLang="en-US" sz="2400" dirty="0">
                <a:ea typeface="宋体" pitchFamily="2" charset="-122"/>
              </a:rPr>
              <a:t>软件企业产品成熟度认证证书</a:t>
            </a:r>
          </a:p>
        </p:txBody>
      </p:sp>
      <p:sp>
        <p:nvSpPr>
          <p:cNvPr id="17" name="Text Box 14"/>
          <p:cNvSpPr txBox="1">
            <a:spLocks noChangeArrowheads="1"/>
          </p:cNvSpPr>
          <p:nvPr/>
        </p:nvSpPr>
        <p:spPr bwMode="auto">
          <a:xfrm>
            <a:off x="695863" y="3679419"/>
            <a:ext cx="5688679" cy="461962"/>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zh-CN" altLang="en-US" sz="2400" dirty="0">
                <a:ea typeface="宋体" pitchFamily="2" charset="-122"/>
              </a:rPr>
              <a:t>计算机信息系统集成资质证书（二级）</a:t>
            </a:r>
          </a:p>
        </p:txBody>
      </p:sp>
      <p:sp>
        <p:nvSpPr>
          <p:cNvPr id="18" name="Text Box 15"/>
          <p:cNvSpPr txBox="1">
            <a:spLocks noChangeArrowheads="1"/>
          </p:cNvSpPr>
          <p:nvPr/>
        </p:nvSpPr>
        <p:spPr bwMode="auto">
          <a:xfrm>
            <a:off x="640684" y="5223560"/>
            <a:ext cx="3384550" cy="45720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zh-CN" altLang="en-US" sz="2400" dirty="0">
                <a:ea typeface="宋体" pitchFamily="2" charset="-122"/>
              </a:rPr>
              <a:t>高新技术企业认定证书</a:t>
            </a:r>
          </a:p>
        </p:txBody>
      </p:sp>
      <p:sp>
        <p:nvSpPr>
          <p:cNvPr id="20" name="Text Box 1032"/>
          <p:cNvSpPr txBox="1">
            <a:spLocks noChangeArrowheads="1"/>
          </p:cNvSpPr>
          <p:nvPr/>
        </p:nvSpPr>
        <p:spPr bwMode="auto">
          <a:xfrm>
            <a:off x="640684" y="4425312"/>
            <a:ext cx="5975350" cy="461962"/>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zh-CN" altLang="en-US" sz="2400">
                <a:ea typeface="宋体" pitchFamily="2" charset="-122"/>
              </a:rPr>
              <a:t>水文水资源调查评价资质证书（甲级）</a:t>
            </a:r>
          </a:p>
        </p:txBody>
      </p:sp>
      <p:sp>
        <p:nvSpPr>
          <p:cNvPr id="21" name="Text Box 1033"/>
          <p:cNvSpPr txBox="1">
            <a:spLocks noChangeArrowheads="1"/>
          </p:cNvSpPr>
          <p:nvPr/>
        </p:nvSpPr>
        <p:spPr bwMode="auto">
          <a:xfrm>
            <a:off x="640684" y="1528844"/>
            <a:ext cx="7131716" cy="461665"/>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zh-CN" altLang="en-US" sz="2400" dirty="0">
                <a:ea typeface="宋体" pitchFamily="2" charset="-122"/>
              </a:rPr>
              <a:t> 涉密信息系统集成资质</a:t>
            </a:r>
            <a:r>
              <a:rPr lang="en-US" altLang="zh-CN" sz="2400" dirty="0">
                <a:ea typeface="宋体" pitchFamily="2" charset="-122"/>
              </a:rPr>
              <a:t>—</a:t>
            </a:r>
            <a:r>
              <a:rPr lang="zh-CN" altLang="en-US" sz="2400" dirty="0">
                <a:ea typeface="宋体" pitchFamily="2" charset="-122"/>
              </a:rPr>
              <a:t>软件开发（甲级）</a:t>
            </a:r>
          </a:p>
        </p:txBody>
      </p:sp>
      <p:sp>
        <p:nvSpPr>
          <p:cNvPr id="22" name="Text Box 1034"/>
          <p:cNvSpPr txBox="1">
            <a:spLocks noChangeArrowheads="1"/>
          </p:cNvSpPr>
          <p:nvPr/>
        </p:nvSpPr>
        <p:spPr bwMode="auto">
          <a:xfrm>
            <a:off x="640684" y="5911741"/>
            <a:ext cx="6756812" cy="461665"/>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0000"/>
              <a:buFont typeface="Wingdings" pitchFamily="2" charset="2"/>
              <a:buChar char="l"/>
              <a:defRPr kumimoji="1" sz="3200" b="1">
                <a:solidFill>
                  <a:schemeClr val="tx1"/>
                </a:solidFill>
                <a:latin typeface="Times New Roman" pitchFamily="18" charset="0"/>
                <a:ea typeface="楷体_GB2312" panose="02010609030101010101" pitchFamily="49" charset="-122"/>
              </a:defRPr>
            </a:lvl1pPr>
            <a:lvl2pPr marL="742950" indent="-285750">
              <a:spcBef>
                <a:spcPct val="20000"/>
              </a:spcBef>
              <a:buClr>
                <a:schemeClr val="tx1"/>
              </a:buClr>
              <a:buSzPct val="90000"/>
              <a:buChar char="–"/>
              <a:defRPr kumimoji="1" sz="2800" b="1">
                <a:solidFill>
                  <a:schemeClr val="tx1"/>
                </a:solidFill>
                <a:latin typeface="Times New Roman" pitchFamily="18" charset="0"/>
                <a:ea typeface="楷体_GB2312" panose="02010609030101010101" pitchFamily="49" charset="-122"/>
              </a:defRPr>
            </a:lvl2pPr>
            <a:lvl3pPr marL="1143000" indent="-228600">
              <a:spcBef>
                <a:spcPct val="20000"/>
              </a:spcBef>
              <a:buClr>
                <a:schemeClr val="accent1"/>
              </a:buClr>
              <a:buSzPct val="60000"/>
              <a:buFont typeface="Wingdings" pitchFamily="2" charset="2"/>
              <a:buChar char="l"/>
              <a:defRPr kumimoji="1" sz="2400" b="1">
                <a:solidFill>
                  <a:schemeClr val="tx1"/>
                </a:solidFill>
                <a:latin typeface="Times New Roman" pitchFamily="18" charset="0"/>
                <a:ea typeface="宋体" pitchFamily="2" charset="-122"/>
              </a:defRPr>
            </a:lvl3pPr>
            <a:lvl4pPr marL="1600200" indent="-22860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lang="zh-CN" altLang="en-US" sz="2400" dirty="0">
                <a:ea typeface="宋体" pitchFamily="2" charset="-122"/>
              </a:rPr>
              <a:t>建设项目水资源论证资质证书资质证书（甲级）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4096"/>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公司概况</a:t>
            </a:r>
          </a:p>
        </p:txBody>
      </p:sp>
      <p:sp>
        <p:nvSpPr>
          <p:cNvPr id="5" name="矩形 4"/>
          <p:cNvSpPr/>
          <p:nvPr/>
        </p:nvSpPr>
        <p:spPr>
          <a:xfrm>
            <a:off x="412955" y="883952"/>
            <a:ext cx="8613058" cy="46166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b="1" kern="0" dirty="0">
                <a:solidFill>
                  <a:schemeClr val="tx2"/>
                </a:solidFill>
                <a:ea typeface="黑体" pitchFamily="49" charset="-122"/>
              </a:rPr>
              <a:t>公司资质</a:t>
            </a:r>
          </a:p>
        </p:txBody>
      </p:sp>
      <p:pic>
        <p:nvPicPr>
          <p:cNvPr id="14" name="Picture 3" descr="C:\Users\bangnc\Desktop\2016市场部\公司资质1\高新技术企业证书.jpg"/>
          <p:cNvPicPr>
            <a:picLocks noChangeAspect="1" noChangeArrowheads="1"/>
          </p:cNvPicPr>
          <p:nvPr/>
        </p:nvPicPr>
        <p:blipFill>
          <a:blip r:embed="rId3" cstate="print"/>
          <a:stretch>
            <a:fillRect/>
          </a:stretch>
        </p:blipFill>
        <p:spPr bwMode="auto">
          <a:xfrm>
            <a:off x="222455" y="929200"/>
            <a:ext cx="8676830" cy="546207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727" y="4453759"/>
            <a:ext cx="2738357" cy="19375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7969"/>
            <a:ext cx="9144000" cy="640080"/>
          </a:xfrm>
          <a:prstGeom prst="rect">
            <a:avLst/>
          </a:prstGeom>
        </p:spPr>
        <p:txBody>
          <a:bodyPr wrap="square">
            <a:spAutoFit/>
            <a:scene3d>
              <a:camera prst="orthographicFront"/>
              <a:lightRig rig="threePt" dir="t"/>
            </a:scene3d>
          </a:bodyPr>
          <a:lstStyle/>
          <a:p>
            <a:r>
              <a:rPr lang="zh-CN" altLang="en-US" sz="3600" dirty="0">
                <a:solidFill>
                  <a:schemeClr val="bg1"/>
                </a:solidFill>
                <a:effectLst>
                  <a:outerShdw blurRad="38100" dist="25400" dir="5400000" algn="ctr" rotWithShape="0">
                    <a:srgbClr val="6E747A">
                      <a:alpha val="43000"/>
                    </a:srgbClr>
                  </a:outerShdw>
                </a:effectLst>
                <a:latin typeface="隶书" panose="02010509060101010101" charset="-122"/>
                <a:ea typeface="隶书" panose="02010509060101010101" charset="-122"/>
              </a:rPr>
              <a:t>公司概况</a:t>
            </a:r>
          </a:p>
        </p:txBody>
      </p:sp>
      <p:sp>
        <p:nvSpPr>
          <p:cNvPr id="5" name="矩形 4"/>
          <p:cNvSpPr/>
          <p:nvPr/>
        </p:nvSpPr>
        <p:spPr>
          <a:xfrm>
            <a:off x="530942" y="980205"/>
            <a:ext cx="8613058" cy="483235"/>
          </a:xfrm>
          <a:prstGeom prst="rect">
            <a:avLst/>
          </a:prstGeom>
        </p:spPr>
        <p:txBody>
          <a:bodyPr wrap="square">
            <a:spAutoFit/>
          </a:bodyPr>
          <a:lstStyle/>
          <a:p>
            <a:pPr marL="342900" indent="-342900">
              <a:spcBef>
                <a:spcPct val="20000"/>
              </a:spcBef>
              <a:buClr>
                <a:schemeClr val="folHlink"/>
              </a:buClr>
              <a:buFont typeface="Wingdings" pitchFamily="2" charset="2"/>
              <a:buChar char="v"/>
              <a:defRPr/>
            </a:pPr>
            <a:r>
              <a:rPr lang="zh-CN" altLang="en-US" sz="2400" kern="0" dirty="0">
                <a:solidFill>
                  <a:schemeClr val="tx2"/>
                </a:solidFill>
                <a:latin typeface="微软雅黑" pitchFamily="34" charset="-122"/>
                <a:ea typeface="微软雅黑" pitchFamily="34" charset="-122"/>
              </a:rPr>
              <a:t>获奖荣誉</a:t>
            </a:r>
          </a:p>
        </p:txBody>
      </p:sp>
      <p:pic>
        <p:nvPicPr>
          <p:cNvPr id="10" name="图片 96" descr="67-大禹水利科学技术特等奖-国家防汛抗旱指挥系统工程技术研究与应用-01"/>
          <p:cNvPicPr>
            <a:picLocks noChangeAspect="1" noChangeArrowheads="1"/>
          </p:cNvPicPr>
          <p:nvPr/>
        </p:nvPicPr>
        <p:blipFill>
          <a:blip r:embed="rId3" cstate="print"/>
          <a:stretch>
            <a:fillRect/>
          </a:stretch>
        </p:blipFill>
        <p:spPr bwMode="auto">
          <a:xfrm>
            <a:off x="300101" y="1095005"/>
            <a:ext cx="8744303" cy="5504549"/>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18220"/>
            <a:ext cx="9144000" cy="701040"/>
          </a:xfrm>
          <a:prstGeom prst="rect">
            <a:avLst/>
          </a:prstGeom>
          <a:noFill/>
        </p:spPr>
        <p:txBody>
          <a:bodyPr wrap="square" rtlCol="0">
            <a:spAutoFit/>
          </a:bodyPr>
          <a:lstStyle/>
          <a:p>
            <a:pPr algn="ctr"/>
            <a:r>
              <a:rPr lang="zh-CN" altLang="en-US" sz="4000" dirty="0">
                <a:solidFill>
                  <a:schemeClr val="bg1"/>
                </a:solidFill>
                <a:effectLst/>
                <a:latin typeface="隶书" panose="02010509060101010101" charset="-122"/>
                <a:ea typeface="隶书" panose="02010509060101010101" charset="-122"/>
              </a:rPr>
              <a:t>汇报提纲</a:t>
            </a:r>
          </a:p>
        </p:txBody>
      </p:sp>
      <p:sp>
        <p:nvSpPr>
          <p:cNvPr id="7" name="Text Box 3"/>
          <p:cNvSpPr txBox="1">
            <a:spLocks noChangeArrowheads="1"/>
          </p:cNvSpPr>
          <p:nvPr/>
        </p:nvSpPr>
        <p:spPr bwMode="auto">
          <a:xfrm>
            <a:off x="48260" y="2724783"/>
            <a:ext cx="9167003" cy="64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3600" dirty="0">
                <a:solidFill>
                  <a:schemeClr val="bg1"/>
                </a:solidFill>
                <a:latin typeface="黑体" pitchFamily="49" charset="-122"/>
                <a:ea typeface="黑体" pitchFamily="49" charset="-122"/>
                <a:sym typeface="Arial" pitchFamily="34" charset="0"/>
              </a:rPr>
              <a:t>主营业务</a:t>
            </a:r>
          </a:p>
        </p:txBody>
      </p:sp>
    </p:spTree>
  </p:cSld>
  <p:clrMapOvr>
    <a:masterClrMapping/>
  </p:clrMapOvr>
</p:sld>
</file>

<file path=ppt/theme/theme1.xml><?xml version="1.0" encoding="utf-8"?>
<a:theme xmlns:a="http://schemas.openxmlformats.org/drawingml/2006/main" name="Standarddesign">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4357</Words>
  <Application>Microsoft Office PowerPoint</Application>
  <PresentationFormat>全屏显示(4:3)</PresentationFormat>
  <Paragraphs>311</Paragraphs>
  <Slides>55</Slides>
  <Notes>29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57" baseType="lpstr">
      <vt:lpstr>Standarddesign</vt:lpstr>
      <vt:lpstr>Visio</vt:lpstr>
      <vt:lpstr>水利信息化最专业的国家队</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管理员</dc:creator>
  <dc:description>PresentationLoad.com</dc:description>
  <cp:lastModifiedBy>Administrator</cp:lastModifiedBy>
  <cp:revision>1349</cp:revision>
  <dcterms:created xsi:type="dcterms:W3CDTF">2007-11-27T23:54:00Z</dcterms:created>
  <dcterms:modified xsi:type="dcterms:W3CDTF">2017-12-09T02:05:30Z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2052-10.8.0.5603</vt:lpwstr>
  </property>
</Properties>
</file>